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1"/>
  </p:sldMasterIdLst>
  <p:notesMasterIdLst>
    <p:notesMasterId r:id="rId21"/>
  </p:notesMasterIdLst>
  <p:handoutMasterIdLst>
    <p:handoutMasterId r:id="rId22"/>
  </p:handoutMasterIdLst>
  <p:sldIdLst>
    <p:sldId id="586" r:id="rId2"/>
    <p:sldId id="404" r:id="rId3"/>
    <p:sldId id="647" r:id="rId4"/>
    <p:sldId id="710" r:id="rId5"/>
    <p:sldId id="1074" r:id="rId6"/>
    <p:sldId id="1217" r:id="rId7"/>
    <p:sldId id="980" r:id="rId8"/>
    <p:sldId id="1082" r:id="rId9"/>
    <p:sldId id="1233" r:id="rId10"/>
    <p:sldId id="1234" r:id="rId11"/>
    <p:sldId id="1222" r:id="rId12"/>
    <p:sldId id="1231" r:id="rId13"/>
    <p:sldId id="1232" r:id="rId14"/>
    <p:sldId id="1224" r:id="rId15"/>
    <p:sldId id="1229" r:id="rId16"/>
    <p:sldId id="1230" r:id="rId17"/>
    <p:sldId id="1226" r:id="rId18"/>
    <p:sldId id="1228" r:id="rId19"/>
    <p:sldId id="1235" r:id="rId20"/>
  </p:sldIdLst>
  <p:sldSz cx="9906000" cy="6858000" type="A4"/>
  <p:notesSz cx="7099300" cy="10234613"/>
  <p:defaultTextStyle>
    <a:defPPr>
      <a:defRPr lang="en-US"/>
    </a:defPPr>
    <a:lvl1pPr algn="ctr" rtl="0" eaLnBrk="0" fontAlgn="base" hangingPunct="0">
      <a:spcBef>
        <a:spcPct val="0"/>
      </a:spcBef>
      <a:spcAft>
        <a:spcPct val="0"/>
      </a:spcAft>
      <a:defRPr kumimoji="1" sz="2000" b="1" kern="1200">
        <a:solidFill>
          <a:schemeClr val="tx1"/>
        </a:solidFill>
        <a:latin typeface="Arial" charset="0"/>
        <a:ea typeface="+mn-ea"/>
        <a:cs typeface="+mn-cs"/>
      </a:defRPr>
    </a:lvl1pPr>
    <a:lvl2pPr marL="457200" algn="ctr" rtl="0" eaLnBrk="0" fontAlgn="base" hangingPunct="0">
      <a:spcBef>
        <a:spcPct val="0"/>
      </a:spcBef>
      <a:spcAft>
        <a:spcPct val="0"/>
      </a:spcAft>
      <a:defRPr kumimoji="1" sz="2000" b="1" kern="1200">
        <a:solidFill>
          <a:schemeClr val="tx1"/>
        </a:solidFill>
        <a:latin typeface="Arial" charset="0"/>
        <a:ea typeface="+mn-ea"/>
        <a:cs typeface="+mn-cs"/>
      </a:defRPr>
    </a:lvl2pPr>
    <a:lvl3pPr marL="914400" algn="ctr" rtl="0" eaLnBrk="0" fontAlgn="base" hangingPunct="0">
      <a:spcBef>
        <a:spcPct val="0"/>
      </a:spcBef>
      <a:spcAft>
        <a:spcPct val="0"/>
      </a:spcAft>
      <a:defRPr kumimoji="1" sz="2000" b="1" kern="1200">
        <a:solidFill>
          <a:schemeClr val="tx1"/>
        </a:solidFill>
        <a:latin typeface="Arial" charset="0"/>
        <a:ea typeface="+mn-ea"/>
        <a:cs typeface="+mn-cs"/>
      </a:defRPr>
    </a:lvl3pPr>
    <a:lvl4pPr marL="1371600" algn="ctr" rtl="0" eaLnBrk="0" fontAlgn="base" hangingPunct="0">
      <a:spcBef>
        <a:spcPct val="0"/>
      </a:spcBef>
      <a:spcAft>
        <a:spcPct val="0"/>
      </a:spcAft>
      <a:defRPr kumimoji="1" sz="2000" b="1" kern="1200">
        <a:solidFill>
          <a:schemeClr val="tx1"/>
        </a:solidFill>
        <a:latin typeface="Arial" charset="0"/>
        <a:ea typeface="+mn-ea"/>
        <a:cs typeface="+mn-cs"/>
      </a:defRPr>
    </a:lvl4pPr>
    <a:lvl5pPr marL="1828800" algn="ctr" rtl="0" eaLnBrk="0" fontAlgn="base" hangingPunct="0">
      <a:spcBef>
        <a:spcPct val="0"/>
      </a:spcBef>
      <a:spcAft>
        <a:spcPct val="0"/>
      </a:spcAft>
      <a:defRPr kumimoji="1" sz="2000" b="1" kern="1200">
        <a:solidFill>
          <a:schemeClr val="tx1"/>
        </a:solidFill>
        <a:latin typeface="Arial" charset="0"/>
        <a:ea typeface="+mn-ea"/>
        <a:cs typeface="+mn-cs"/>
      </a:defRPr>
    </a:lvl5pPr>
    <a:lvl6pPr marL="2286000" algn="l" defTabSz="914400" rtl="0" eaLnBrk="1" latinLnBrk="0" hangingPunct="1">
      <a:defRPr kumimoji="1" sz="2000" b="1" kern="1200">
        <a:solidFill>
          <a:schemeClr val="tx1"/>
        </a:solidFill>
        <a:latin typeface="Arial" charset="0"/>
        <a:ea typeface="+mn-ea"/>
        <a:cs typeface="+mn-cs"/>
      </a:defRPr>
    </a:lvl6pPr>
    <a:lvl7pPr marL="2743200" algn="l" defTabSz="914400" rtl="0" eaLnBrk="1" latinLnBrk="0" hangingPunct="1">
      <a:defRPr kumimoji="1" sz="2000" b="1" kern="1200">
        <a:solidFill>
          <a:schemeClr val="tx1"/>
        </a:solidFill>
        <a:latin typeface="Arial" charset="0"/>
        <a:ea typeface="+mn-ea"/>
        <a:cs typeface="+mn-cs"/>
      </a:defRPr>
    </a:lvl7pPr>
    <a:lvl8pPr marL="3200400" algn="l" defTabSz="914400" rtl="0" eaLnBrk="1" latinLnBrk="0" hangingPunct="1">
      <a:defRPr kumimoji="1" sz="2000" b="1" kern="1200">
        <a:solidFill>
          <a:schemeClr val="tx1"/>
        </a:solidFill>
        <a:latin typeface="Arial" charset="0"/>
        <a:ea typeface="+mn-ea"/>
        <a:cs typeface="+mn-cs"/>
      </a:defRPr>
    </a:lvl8pPr>
    <a:lvl9pPr marL="3657600" algn="l" defTabSz="914400" rtl="0" eaLnBrk="1" latinLnBrk="0" hangingPunct="1">
      <a:defRPr kumimoji="1"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02">
          <p15:clr>
            <a:srgbClr val="A4A3A4"/>
          </p15:clr>
        </p15:guide>
        <p15:guide id="2" orient="horz" pos="3978">
          <p15:clr>
            <a:srgbClr val="A4A3A4"/>
          </p15:clr>
        </p15:guide>
        <p15:guide id="3" pos="3126">
          <p15:clr>
            <a:srgbClr val="A4A3A4"/>
          </p15:clr>
        </p15:guide>
        <p15:guide id="4" pos="857">
          <p15:clr>
            <a:srgbClr val="A4A3A4"/>
          </p15:clr>
        </p15:guide>
        <p15:guide id="5" pos="538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E8FF"/>
    <a:srgbClr val="C9A4E4"/>
    <a:srgbClr val="BED395"/>
    <a:srgbClr val="9ABB59"/>
    <a:srgbClr val="99FF99"/>
    <a:srgbClr val="009900"/>
    <a:srgbClr val="0099FF"/>
    <a:srgbClr val="663300"/>
    <a:srgbClr val="6600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7" autoAdjust="0"/>
    <p:restoredTop sz="93250" autoAdjust="0"/>
  </p:normalViewPr>
  <p:slideViewPr>
    <p:cSldViewPr snapToGrid="0" snapToObjects="1">
      <p:cViewPr varScale="1">
        <p:scale>
          <a:sx n="84" d="100"/>
          <a:sy n="84" d="100"/>
        </p:scale>
        <p:origin x="1050" y="78"/>
      </p:cViewPr>
      <p:guideLst>
        <p:guide orient="horz" pos="702"/>
        <p:guide orient="horz" pos="3978"/>
        <p:guide pos="3126"/>
        <p:guide pos="857"/>
        <p:guide pos="53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94"/>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28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2" y="0"/>
            <a:ext cx="3077137" cy="50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015" tIns="47007" rIns="94015" bIns="47007" numCol="1" anchor="t" anchorCtr="0" compatLnSpc="1">
            <a:prstTxWarp prst="textNoShape">
              <a:avLst/>
            </a:prstTxWarp>
          </a:bodyPr>
          <a:lstStyle>
            <a:lvl1pPr algn="l" defTabSz="938805">
              <a:defRPr kumimoji="0" sz="1100" b="0">
                <a:latin typeface="Times New Roman" pitchFamily="18" charset="0"/>
              </a:defRPr>
            </a:lvl1pPr>
          </a:lstStyle>
          <a:p>
            <a:endParaRPr lang="de-DE" dirty="0"/>
          </a:p>
        </p:txBody>
      </p:sp>
      <p:sp>
        <p:nvSpPr>
          <p:cNvPr id="19459" name="Rectangle 3"/>
          <p:cNvSpPr>
            <a:spLocks noGrp="1" noChangeArrowheads="1"/>
          </p:cNvSpPr>
          <p:nvPr>
            <p:ph type="dt" idx="1"/>
          </p:nvPr>
        </p:nvSpPr>
        <p:spPr bwMode="auto">
          <a:xfrm>
            <a:off x="4022166" y="0"/>
            <a:ext cx="3077137" cy="50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015" tIns="47007" rIns="94015" bIns="47007" numCol="1" anchor="t" anchorCtr="0" compatLnSpc="1">
            <a:prstTxWarp prst="textNoShape">
              <a:avLst/>
            </a:prstTxWarp>
          </a:bodyPr>
          <a:lstStyle>
            <a:lvl1pPr algn="r" defTabSz="938805">
              <a:defRPr kumimoji="0" sz="1100" b="0">
                <a:latin typeface="Times New Roman" pitchFamily="18" charset="0"/>
              </a:defRPr>
            </a:lvl1pPr>
          </a:lstStyle>
          <a:p>
            <a:fld id="{08CA7782-41F5-4A2B-BDC3-C7C78C23B28F}" type="datetime1">
              <a:rPr lang="de-DE"/>
              <a:pPr/>
              <a:t>12.02.2021</a:t>
            </a:fld>
            <a:endParaRPr lang="de-DE" dirty="0"/>
          </a:p>
        </p:txBody>
      </p:sp>
      <p:sp>
        <p:nvSpPr>
          <p:cNvPr id="19460" name="Rectangle 4"/>
          <p:cNvSpPr>
            <a:spLocks noGrp="1" noRot="1" noChangeAspect="1" noChangeArrowheads="1" noTextEdit="1"/>
          </p:cNvSpPr>
          <p:nvPr>
            <p:ph type="sldImg" idx="2"/>
          </p:nvPr>
        </p:nvSpPr>
        <p:spPr bwMode="auto">
          <a:xfrm>
            <a:off x="781050" y="768350"/>
            <a:ext cx="5540375" cy="38354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946687" y="4860144"/>
            <a:ext cx="5205932" cy="460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015" tIns="47007" rIns="94015" bIns="47007" numCol="1" anchor="t" anchorCtr="0" compatLnSpc="1">
            <a:prstTxWarp prst="textNoShape">
              <a:avLst/>
            </a:prstTxWarp>
          </a:bodyPr>
          <a:lstStyle/>
          <a:p>
            <a:pPr lvl="0"/>
            <a:r>
              <a:rPr lang="de-DE"/>
              <a:t>Klicken Sie, um die Textformatierung des Masters zu bearbeiten.</a:t>
            </a:r>
          </a:p>
          <a:p>
            <a:pPr lvl="1"/>
            <a:r>
              <a:rPr lang="de-DE"/>
              <a:t>Zweite Ebene</a:t>
            </a:r>
          </a:p>
          <a:p>
            <a:pPr lvl="2"/>
            <a:r>
              <a:rPr lang="de-DE"/>
              <a:t>Dritte Ebene</a:t>
            </a:r>
          </a:p>
          <a:p>
            <a:pPr lvl="3"/>
            <a:r>
              <a:rPr lang="de-DE"/>
              <a:t>Vierte Ebene</a:t>
            </a:r>
          </a:p>
          <a:p>
            <a:pPr lvl="4"/>
            <a:r>
              <a:rPr lang="de-DE"/>
              <a:t>Fünfte Ebene</a:t>
            </a:r>
          </a:p>
        </p:txBody>
      </p:sp>
      <p:sp>
        <p:nvSpPr>
          <p:cNvPr id="19462" name="Rectangle 6"/>
          <p:cNvSpPr>
            <a:spLocks noGrp="1" noChangeArrowheads="1"/>
          </p:cNvSpPr>
          <p:nvPr>
            <p:ph type="ftr" sz="quarter" idx="4"/>
          </p:nvPr>
        </p:nvSpPr>
        <p:spPr bwMode="auto">
          <a:xfrm>
            <a:off x="2" y="9725164"/>
            <a:ext cx="3077137" cy="50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015" tIns="47007" rIns="94015" bIns="47007" numCol="1" anchor="b" anchorCtr="0" compatLnSpc="1">
            <a:prstTxWarp prst="textNoShape">
              <a:avLst/>
            </a:prstTxWarp>
          </a:bodyPr>
          <a:lstStyle>
            <a:lvl1pPr algn="l" defTabSz="938805">
              <a:defRPr kumimoji="0" sz="1100" b="0">
                <a:latin typeface="Times New Roman" pitchFamily="18" charset="0"/>
              </a:defRPr>
            </a:lvl1pPr>
          </a:lstStyle>
          <a:p>
            <a:endParaRPr lang="de-DE" dirty="0"/>
          </a:p>
        </p:txBody>
      </p:sp>
      <p:sp>
        <p:nvSpPr>
          <p:cNvPr id="19463" name="Rectangle 7"/>
          <p:cNvSpPr>
            <a:spLocks noGrp="1" noChangeArrowheads="1"/>
          </p:cNvSpPr>
          <p:nvPr>
            <p:ph type="sldNum" sz="quarter" idx="5"/>
          </p:nvPr>
        </p:nvSpPr>
        <p:spPr bwMode="auto">
          <a:xfrm>
            <a:off x="4022166" y="9725164"/>
            <a:ext cx="3077137" cy="50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4015" tIns="47007" rIns="94015" bIns="47007" numCol="1" anchor="b" anchorCtr="0" compatLnSpc="1">
            <a:prstTxWarp prst="textNoShape">
              <a:avLst/>
            </a:prstTxWarp>
          </a:bodyPr>
          <a:lstStyle>
            <a:lvl1pPr algn="r" defTabSz="938805">
              <a:defRPr kumimoji="0" sz="1100" b="0">
                <a:latin typeface="Times New Roman" pitchFamily="18" charset="0"/>
              </a:defRPr>
            </a:lvl1pPr>
          </a:lstStyle>
          <a:p>
            <a:fld id="{883CE78A-E5C4-4ECE-8173-63642DF7BA6E}" type="slidenum">
              <a:rPr lang="de-DE"/>
              <a:pPr/>
              <a:t>‹Nr.›</a:t>
            </a:fld>
            <a:endParaRPr lang="de-DE" dirty="0"/>
          </a:p>
        </p:txBody>
      </p:sp>
    </p:spTree>
    <p:extLst>
      <p:ext uri="{BB962C8B-B14F-4D97-AF65-F5344CB8AC3E}">
        <p14:creationId xmlns:p14="http://schemas.microsoft.com/office/powerpoint/2010/main" val="236471917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txBox="1">
            <a:spLocks noGrp="1" noChangeArrowheads="1"/>
          </p:cNvSpPr>
          <p:nvPr/>
        </p:nvSpPr>
        <p:spPr bwMode="auto">
          <a:xfrm>
            <a:off x="4023669" y="2"/>
            <a:ext cx="3075631" cy="50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2" tIns="46791" rIns="93582" bIns="46791"/>
          <a:lstStyle>
            <a:lvl1pPr defTabSz="941388">
              <a:defRPr kumimoji="1" sz="1400" b="1">
                <a:solidFill>
                  <a:schemeClr val="tx1"/>
                </a:solidFill>
                <a:latin typeface="Arial" charset="0"/>
              </a:defRPr>
            </a:lvl1pPr>
            <a:lvl2pPr marL="742950" indent="-285750" defTabSz="941388">
              <a:defRPr kumimoji="1" sz="1400" b="1">
                <a:solidFill>
                  <a:schemeClr val="tx1"/>
                </a:solidFill>
                <a:latin typeface="Arial" charset="0"/>
              </a:defRPr>
            </a:lvl2pPr>
            <a:lvl3pPr marL="1143000" indent="-228600" defTabSz="941388">
              <a:defRPr kumimoji="1" sz="1400" b="1">
                <a:solidFill>
                  <a:schemeClr val="tx1"/>
                </a:solidFill>
                <a:latin typeface="Arial" charset="0"/>
              </a:defRPr>
            </a:lvl3pPr>
            <a:lvl4pPr marL="1600200" indent="-228600" defTabSz="941388">
              <a:defRPr kumimoji="1" sz="1400" b="1">
                <a:solidFill>
                  <a:schemeClr val="tx1"/>
                </a:solidFill>
                <a:latin typeface="Arial" charset="0"/>
              </a:defRPr>
            </a:lvl4pPr>
            <a:lvl5pPr marL="2057400" indent="-228600" defTabSz="941388">
              <a:defRPr kumimoji="1" sz="1400" b="1">
                <a:solidFill>
                  <a:schemeClr val="tx1"/>
                </a:solidFill>
                <a:latin typeface="Arial" charset="0"/>
              </a:defRPr>
            </a:lvl5pPr>
            <a:lvl6pPr marL="2514600" indent="-228600" algn="ctr" defTabSz="941388" eaLnBrk="0" fontAlgn="base" hangingPunct="0">
              <a:spcBef>
                <a:spcPct val="0"/>
              </a:spcBef>
              <a:spcAft>
                <a:spcPct val="0"/>
              </a:spcAft>
              <a:defRPr kumimoji="1" sz="1400" b="1">
                <a:solidFill>
                  <a:schemeClr val="tx1"/>
                </a:solidFill>
                <a:latin typeface="Arial" charset="0"/>
              </a:defRPr>
            </a:lvl6pPr>
            <a:lvl7pPr marL="2971800" indent="-228600" algn="ctr" defTabSz="941388" eaLnBrk="0" fontAlgn="base" hangingPunct="0">
              <a:spcBef>
                <a:spcPct val="0"/>
              </a:spcBef>
              <a:spcAft>
                <a:spcPct val="0"/>
              </a:spcAft>
              <a:defRPr kumimoji="1" sz="1400" b="1">
                <a:solidFill>
                  <a:schemeClr val="tx1"/>
                </a:solidFill>
                <a:latin typeface="Arial" charset="0"/>
              </a:defRPr>
            </a:lvl7pPr>
            <a:lvl8pPr marL="3429000" indent="-228600" algn="ctr" defTabSz="941388" eaLnBrk="0" fontAlgn="base" hangingPunct="0">
              <a:spcBef>
                <a:spcPct val="0"/>
              </a:spcBef>
              <a:spcAft>
                <a:spcPct val="0"/>
              </a:spcAft>
              <a:defRPr kumimoji="1" sz="1400" b="1">
                <a:solidFill>
                  <a:schemeClr val="tx1"/>
                </a:solidFill>
                <a:latin typeface="Arial" charset="0"/>
              </a:defRPr>
            </a:lvl8pPr>
            <a:lvl9pPr marL="3886200" indent="-228600" algn="ctr" defTabSz="941388" eaLnBrk="0" fontAlgn="base" hangingPunct="0">
              <a:spcBef>
                <a:spcPct val="0"/>
              </a:spcBef>
              <a:spcAft>
                <a:spcPct val="0"/>
              </a:spcAft>
              <a:defRPr kumimoji="1" sz="1400" b="1">
                <a:solidFill>
                  <a:schemeClr val="tx1"/>
                </a:solidFill>
                <a:latin typeface="Arial" charset="0"/>
              </a:defRPr>
            </a:lvl9pPr>
          </a:lstStyle>
          <a:p>
            <a:pPr algn="r"/>
            <a:fld id="{5428C304-E874-434F-810E-EEBEE98AC894}" type="datetime1">
              <a:rPr kumimoji="0" lang="de-DE" sz="1200" b="0">
                <a:latin typeface="Arial Unicode MS" pitchFamily="34" charset="-128"/>
              </a:rPr>
              <a:pPr algn="r"/>
              <a:t>12.02.2021</a:t>
            </a:fld>
            <a:endParaRPr kumimoji="0" lang="de-DE" sz="1200" b="0" dirty="0">
              <a:latin typeface="Arial Unicode MS" pitchFamily="34" charset="-128"/>
            </a:endParaRPr>
          </a:p>
        </p:txBody>
      </p:sp>
      <p:sp>
        <p:nvSpPr>
          <p:cNvPr id="20483" name="Rectangle 7"/>
          <p:cNvSpPr txBox="1">
            <a:spLocks noGrp="1" noChangeArrowheads="1"/>
          </p:cNvSpPr>
          <p:nvPr/>
        </p:nvSpPr>
        <p:spPr bwMode="auto">
          <a:xfrm>
            <a:off x="4023669" y="9725583"/>
            <a:ext cx="3075631" cy="50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2" tIns="46791" rIns="93582" bIns="46791" anchor="b"/>
          <a:lstStyle>
            <a:lvl1pPr defTabSz="941388">
              <a:defRPr kumimoji="1" sz="1400" b="1">
                <a:solidFill>
                  <a:schemeClr val="tx1"/>
                </a:solidFill>
                <a:latin typeface="Arial" charset="0"/>
              </a:defRPr>
            </a:lvl1pPr>
            <a:lvl2pPr marL="742950" indent="-285750" defTabSz="941388">
              <a:defRPr kumimoji="1" sz="1400" b="1">
                <a:solidFill>
                  <a:schemeClr val="tx1"/>
                </a:solidFill>
                <a:latin typeface="Arial" charset="0"/>
              </a:defRPr>
            </a:lvl2pPr>
            <a:lvl3pPr marL="1143000" indent="-228600" defTabSz="941388">
              <a:defRPr kumimoji="1" sz="1400" b="1">
                <a:solidFill>
                  <a:schemeClr val="tx1"/>
                </a:solidFill>
                <a:latin typeface="Arial" charset="0"/>
              </a:defRPr>
            </a:lvl3pPr>
            <a:lvl4pPr marL="1600200" indent="-228600" defTabSz="941388">
              <a:defRPr kumimoji="1" sz="1400" b="1">
                <a:solidFill>
                  <a:schemeClr val="tx1"/>
                </a:solidFill>
                <a:latin typeface="Arial" charset="0"/>
              </a:defRPr>
            </a:lvl4pPr>
            <a:lvl5pPr marL="2057400" indent="-228600" defTabSz="941388">
              <a:defRPr kumimoji="1" sz="1400" b="1">
                <a:solidFill>
                  <a:schemeClr val="tx1"/>
                </a:solidFill>
                <a:latin typeface="Arial" charset="0"/>
              </a:defRPr>
            </a:lvl5pPr>
            <a:lvl6pPr marL="2514600" indent="-228600" algn="ctr" defTabSz="941388" eaLnBrk="0" fontAlgn="base" hangingPunct="0">
              <a:spcBef>
                <a:spcPct val="0"/>
              </a:spcBef>
              <a:spcAft>
                <a:spcPct val="0"/>
              </a:spcAft>
              <a:defRPr kumimoji="1" sz="1400" b="1">
                <a:solidFill>
                  <a:schemeClr val="tx1"/>
                </a:solidFill>
                <a:latin typeface="Arial" charset="0"/>
              </a:defRPr>
            </a:lvl6pPr>
            <a:lvl7pPr marL="2971800" indent="-228600" algn="ctr" defTabSz="941388" eaLnBrk="0" fontAlgn="base" hangingPunct="0">
              <a:spcBef>
                <a:spcPct val="0"/>
              </a:spcBef>
              <a:spcAft>
                <a:spcPct val="0"/>
              </a:spcAft>
              <a:defRPr kumimoji="1" sz="1400" b="1">
                <a:solidFill>
                  <a:schemeClr val="tx1"/>
                </a:solidFill>
                <a:latin typeface="Arial" charset="0"/>
              </a:defRPr>
            </a:lvl7pPr>
            <a:lvl8pPr marL="3429000" indent="-228600" algn="ctr" defTabSz="941388" eaLnBrk="0" fontAlgn="base" hangingPunct="0">
              <a:spcBef>
                <a:spcPct val="0"/>
              </a:spcBef>
              <a:spcAft>
                <a:spcPct val="0"/>
              </a:spcAft>
              <a:defRPr kumimoji="1" sz="1400" b="1">
                <a:solidFill>
                  <a:schemeClr val="tx1"/>
                </a:solidFill>
                <a:latin typeface="Arial" charset="0"/>
              </a:defRPr>
            </a:lvl8pPr>
            <a:lvl9pPr marL="3886200" indent="-228600" algn="ctr" defTabSz="941388" eaLnBrk="0" fontAlgn="base" hangingPunct="0">
              <a:spcBef>
                <a:spcPct val="0"/>
              </a:spcBef>
              <a:spcAft>
                <a:spcPct val="0"/>
              </a:spcAft>
              <a:defRPr kumimoji="1" sz="1400" b="1">
                <a:solidFill>
                  <a:schemeClr val="tx1"/>
                </a:solidFill>
                <a:latin typeface="Arial" charset="0"/>
              </a:defRPr>
            </a:lvl9pPr>
          </a:lstStyle>
          <a:p>
            <a:pPr algn="r"/>
            <a:fld id="{082AE106-6053-4D2F-9CCE-FD00CEBA75F6}" type="slidenum">
              <a:rPr kumimoji="0" lang="de-DE" sz="1200" b="0">
                <a:latin typeface="Arial Unicode MS" pitchFamily="34" charset="-128"/>
              </a:rPr>
              <a:pPr algn="r"/>
              <a:t>1</a:t>
            </a:fld>
            <a:endParaRPr kumimoji="0" lang="de-DE" sz="1200" b="0" dirty="0">
              <a:latin typeface="Arial Unicode MS" pitchFamily="34" charset="-128"/>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p:spPr>
        <p:txBody>
          <a:bodyPr/>
          <a:lstStyle/>
          <a:p>
            <a:pPr eaLnBrk="1" hangingPunct="1"/>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A604B68-F8EC-4A61-BDBA-0374D4E0443A}" type="datetime1">
              <a:rPr lang="de-DE"/>
              <a:pPr/>
              <a:t>12.02.2021</a:t>
            </a:fld>
            <a:endParaRPr lang="de-DE" dirty="0"/>
          </a:p>
        </p:txBody>
      </p:sp>
      <p:sp>
        <p:nvSpPr>
          <p:cNvPr id="7" name="Rectangle 7"/>
          <p:cNvSpPr>
            <a:spLocks noGrp="1" noChangeArrowheads="1"/>
          </p:cNvSpPr>
          <p:nvPr>
            <p:ph type="sldNum" sz="quarter" idx="5"/>
          </p:nvPr>
        </p:nvSpPr>
        <p:spPr>
          <a:ln/>
        </p:spPr>
        <p:txBody>
          <a:bodyPr/>
          <a:lstStyle/>
          <a:p>
            <a:fld id="{B3CA1638-2A4C-4AA2-B438-E1DAA0D68D01}" type="slidenum">
              <a:rPr lang="de-DE"/>
              <a:pPr/>
              <a:t>2</a:t>
            </a:fld>
            <a:endParaRPr lang="de-DE" dirty="0"/>
          </a:p>
        </p:txBody>
      </p:sp>
      <p:sp>
        <p:nvSpPr>
          <p:cNvPr id="497666" name="Rectangle 2"/>
          <p:cNvSpPr>
            <a:spLocks noGrp="1" noRot="1" noChangeAspect="1" noChangeArrowheads="1" noTextEdit="1"/>
          </p:cNvSpPr>
          <p:nvPr>
            <p:ph type="sldImg"/>
          </p:nvPr>
        </p:nvSpPr>
        <p:spPr>
          <a:xfrm>
            <a:off x="774700" y="763588"/>
            <a:ext cx="5553075" cy="3843337"/>
          </a:xfrm>
          <a:ln/>
        </p:spPr>
      </p:sp>
      <p:sp>
        <p:nvSpPr>
          <p:cNvPr id="497667" name="Rectangle 3"/>
          <p:cNvSpPr>
            <a:spLocks noGrp="1" noChangeArrowheads="1"/>
          </p:cNvSpPr>
          <p:nvPr>
            <p:ph type="body" idx="1"/>
          </p:nvPr>
        </p:nvSpPr>
        <p:spPr>
          <a:xfrm>
            <a:off x="946687" y="4861771"/>
            <a:ext cx="5205932" cy="4607854"/>
          </a:xfrm>
        </p:spPr>
        <p:txBody>
          <a:bodyPr/>
          <a:lstStyle/>
          <a:p>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dt" sz="quarter" idx="1"/>
          </p:nvPr>
        </p:nvSpPr>
        <p:spPr>
          <a:noFill/>
        </p:spPr>
        <p:txBody>
          <a:bodyPr/>
          <a:lstStyle>
            <a:lvl1pPr defTabSz="938805">
              <a:defRPr kumimoji="1" sz="2100" b="1">
                <a:solidFill>
                  <a:schemeClr val="tx1"/>
                </a:solidFill>
                <a:latin typeface="Arial" charset="0"/>
              </a:defRPr>
            </a:lvl1pPr>
            <a:lvl2pPr marL="761457" indent="-292868" defTabSz="938805">
              <a:defRPr kumimoji="1" sz="2100" b="1">
                <a:solidFill>
                  <a:schemeClr val="tx1"/>
                </a:solidFill>
                <a:latin typeface="Arial" charset="0"/>
              </a:defRPr>
            </a:lvl2pPr>
            <a:lvl3pPr marL="1171472" indent="-234295" defTabSz="938805">
              <a:defRPr kumimoji="1" sz="2100" b="1">
                <a:solidFill>
                  <a:schemeClr val="tx1"/>
                </a:solidFill>
                <a:latin typeface="Arial" charset="0"/>
              </a:defRPr>
            </a:lvl3pPr>
            <a:lvl4pPr marL="1640062" indent="-234295" defTabSz="938805">
              <a:defRPr kumimoji="1" sz="2100" b="1">
                <a:solidFill>
                  <a:schemeClr val="tx1"/>
                </a:solidFill>
                <a:latin typeface="Arial" charset="0"/>
              </a:defRPr>
            </a:lvl4pPr>
            <a:lvl5pPr marL="2108651" indent="-234295" defTabSz="938805">
              <a:defRPr kumimoji="1" sz="2100" b="1">
                <a:solidFill>
                  <a:schemeClr val="tx1"/>
                </a:solidFill>
                <a:latin typeface="Arial" charset="0"/>
              </a:defRPr>
            </a:lvl5pPr>
            <a:lvl6pPr marL="2577240" indent="-234295" algn="ctr" defTabSz="938805" eaLnBrk="0" fontAlgn="base" hangingPunct="0">
              <a:spcBef>
                <a:spcPct val="0"/>
              </a:spcBef>
              <a:spcAft>
                <a:spcPct val="0"/>
              </a:spcAft>
              <a:defRPr kumimoji="1" sz="2100" b="1">
                <a:solidFill>
                  <a:schemeClr val="tx1"/>
                </a:solidFill>
                <a:latin typeface="Arial" charset="0"/>
              </a:defRPr>
            </a:lvl6pPr>
            <a:lvl7pPr marL="3045828" indent="-234295" algn="ctr" defTabSz="938805" eaLnBrk="0" fontAlgn="base" hangingPunct="0">
              <a:spcBef>
                <a:spcPct val="0"/>
              </a:spcBef>
              <a:spcAft>
                <a:spcPct val="0"/>
              </a:spcAft>
              <a:defRPr kumimoji="1" sz="2100" b="1">
                <a:solidFill>
                  <a:schemeClr val="tx1"/>
                </a:solidFill>
                <a:latin typeface="Arial" charset="0"/>
              </a:defRPr>
            </a:lvl7pPr>
            <a:lvl8pPr marL="3514417" indent="-234295" algn="ctr" defTabSz="938805" eaLnBrk="0" fontAlgn="base" hangingPunct="0">
              <a:spcBef>
                <a:spcPct val="0"/>
              </a:spcBef>
              <a:spcAft>
                <a:spcPct val="0"/>
              </a:spcAft>
              <a:defRPr kumimoji="1" sz="2100" b="1">
                <a:solidFill>
                  <a:schemeClr val="tx1"/>
                </a:solidFill>
                <a:latin typeface="Arial" charset="0"/>
              </a:defRPr>
            </a:lvl8pPr>
            <a:lvl9pPr marL="3983007" indent="-234295" algn="ctr" defTabSz="938805" eaLnBrk="0" fontAlgn="base" hangingPunct="0">
              <a:spcBef>
                <a:spcPct val="0"/>
              </a:spcBef>
              <a:spcAft>
                <a:spcPct val="0"/>
              </a:spcAft>
              <a:defRPr kumimoji="1" sz="2100" b="1">
                <a:solidFill>
                  <a:schemeClr val="tx1"/>
                </a:solidFill>
                <a:latin typeface="Arial" charset="0"/>
              </a:defRPr>
            </a:lvl9pPr>
          </a:lstStyle>
          <a:p>
            <a:fld id="{BADAEF7F-FDE0-41F1-9C28-FD77433A63B3}" type="datetime1">
              <a:rPr kumimoji="0" lang="de-DE" sz="1100" b="0">
                <a:latin typeface="Times New Roman" pitchFamily="18" charset="0"/>
              </a:rPr>
              <a:pPr/>
              <a:t>12.02.2021</a:t>
            </a:fld>
            <a:endParaRPr kumimoji="0" lang="de-DE" sz="1100" b="0" dirty="0">
              <a:latin typeface="Times New Roman" pitchFamily="18" charset="0"/>
            </a:endParaRPr>
          </a:p>
        </p:txBody>
      </p:sp>
      <p:sp>
        <p:nvSpPr>
          <p:cNvPr id="104451" name="Rectangle 7"/>
          <p:cNvSpPr>
            <a:spLocks noGrp="1" noChangeArrowheads="1"/>
          </p:cNvSpPr>
          <p:nvPr>
            <p:ph type="sldNum" sz="quarter" idx="5"/>
          </p:nvPr>
        </p:nvSpPr>
        <p:spPr>
          <a:noFill/>
        </p:spPr>
        <p:txBody>
          <a:bodyPr/>
          <a:lstStyle>
            <a:lvl1pPr defTabSz="938805">
              <a:defRPr kumimoji="1" sz="2100" b="1">
                <a:solidFill>
                  <a:schemeClr val="tx1"/>
                </a:solidFill>
                <a:latin typeface="Arial" charset="0"/>
              </a:defRPr>
            </a:lvl1pPr>
            <a:lvl2pPr marL="761457" indent="-292868" defTabSz="938805">
              <a:defRPr kumimoji="1" sz="2100" b="1">
                <a:solidFill>
                  <a:schemeClr val="tx1"/>
                </a:solidFill>
                <a:latin typeface="Arial" charset="0"/>
              </a:defRPr>
            </a:lvl2pPr>
            <a:lvl3pPr marL="1171472" indent="-234295" defTabSz="938805">
              <a:defRPr kumimoji="1" sz="2100" b="1">
                <a:solidFill>
                  <a:schemeClr val="tx1"/>
                </a:solidFill>
                <a:latin typeface="Arial" charset="0"/>
              </a:defRPr>
            </a:lvl3pPr>
            <a:lvl4pPr marL="1640062" indent="-234295" defTabSz="938805">
              <a:defRPr kumimoji="1" sz="2100" b="1">
                <a:solidFill>
                  <a:schemeClr val="tx1"/>
                </a:solidFill>
                <a:latin typeface="Arial" charset="0"/>
              </a:defRPr>
            </a:lvl4pPr>
            <a:lvl5pPr marL="2108651" indent="-234295" defTabSz="938805">
              <a:defRPr kumimoji="1" sz="2100" b="1">
                <a:solidFill>
                  <a:schemeClr val="tx1"/>
                </a:solidFill>
                <a:latin typeface="Arial" charset="0"/>
              </a:defRPr>
            </a:lvl5pPr>
            <a:lvl6pPr marL="2577240" indent="-234295" algn="ctr" defTabSz="938805" eaLnBrk="0" fontAlgn="base" hangingPunct="0">
              <a:spcBef>
                <a:spcPct val="0"/>
              </a:spcBef>
              <a:spcAft>
                <a:spcPct val="0"/>
              </a:spcAft>
              <a:defRPr kumimoji="1" sz="2100" b="1">
                <a:solidFill>
                  <a:schemeClr val="tx1"/>
                </a:solidFill>
                <a:latin typeface="Arial" charset="0"/>
              </a:defRPr>
            </a:lvl6pPr>
            <a:lvl7pPr marL="3045828" indent="-234295" algn="ctr" defTabSz="938805" eaLnBrk="0" fontAlgn="base" hangingPunct="0">
              <a:spcBef>
                <a:spcPct val="0"/>
              </a:spcBef>
              <a:spcAft>
                <a:spcPct val="0"/>
              </a:spcAft>
              <a:defRPr kumimoji="1" sz="2100" b="1">
                <a:solidFill>
                  <a:schemeClr val="tx1"/>
                </a:solidFill>
                <a:latin typeface="Arial" charset="0"/>
              </a:defRPr>
            </a:lvl7pPr>
            <a:lvl8pPr marL="3514417" indent="-234295" algn="ctr" defTabSz="938805" eaLnBrk="0" fontAlgn="base" hangingPunct="0">
              <a:spcBef>
                <a:spcPct val="0"/>
              </a:spcBef>
              <a:spcAft>
                <a:spcPct val="0"/>
              </a:spcAft>
              <a:defRPr kumimoji="1" sz="2100" b="1">
                <a:solidFill>
                  <a:schemeClr val="tx1"/>
                </a:solidFill>
                <a:latin typeface="Arial" charset="0"/>
              </a:defRPr>
            </a:lvl8pPr>
            <a:lvl9pPr marL="3983007" indent="-234295" algn="ctr" defTabSz="938805" eaLnBrk="0" fontAlgn="base" hangingPunct="0">
              <a:spcBef>
                <a:spcPct val="0"/>
              </a:spcBef>
              <a:spcAft>
                <a:spcPct val="0"/>
              </a:spcAft>
              <a:defRPr kumimoji="1" sz="2100" b="1">
                <a:solidFill>
                  <a:schemeClr val="tx1"/>
                </a:solidFill>
                <a:latin typeface="Arial" charset="0"/>
              </a:defRPr>
            </a:lvl9pPr>
          </a:lstStyle>
          <a:p>
            <a:fld id="{F6E331CB-A5CF-4B02-9254-01D338865E9E}" type="slidenum">
              <a:rPr kumimoji="0" lang="de-DE" sz="1100" b="0">
                <a:latin typeface="Times New Roman" pitchFamily="18" charset="0"/>
              </a:rPr>
              <a:pPr/>
              <a:t>3</a:t>
            </a:fld>
            <a:endParaRPr kumimoji="0" lang="de-DE" sz="1100" b="0" dirty="0">
              <a:latin typeface="Times New Roman" pitchFamily="18" charset="0"/>
            </a:endParaRPr>
          </a:p>
        </p:txBody>
      </p:sp>
      <p:sp>
        <p:nvSpPr>
          <p:cNvPr id="104452" name="Rectangle 2"/>
          <p:cNvSpPr>
            <a:spLocks noGrp="1" noRot="1" noChangeAspect="1" noChangeArrowheads="1" noTextEdit="1"/>
          </p:cNvSpPr>
          <p:nvPr>
            <p:ph type="sldImg"/>
          </p:nvPr>
        </p:nvSpPr>
        <p:spPr>
          <a:xfrm>
            <a:off x="777875" y="763588"/>
            <a:ext cx="5548313" cy="3841750"/>
          </a:xfrm>
          <a:ln/>
        </p:spPr>
      </p:sp>
      <p:sp>
        <p:nvSpPr>
          <p:cNvPr id="104453" name="Rectangle 3"/>
          <p:cNvSpPr>
            <a:spLocks noGrp="1" noChangeArrowheads="1"/>
          </p:cNvSpPr>
          <p:nvPr>
            <p:ph type="body" idx="1"/>
          </p:nvPr>
        </p:nvSpPr>
        <p:spPr>
          <a:xfrm>
            <a:off x="946686" y="4861770"/>
            <a:ext cx="5205932" cy="4607854"/>
          </a:xfrm>
          <a:noFill/>
        </p:spPr>
        <p:txBody>
          <a:bodyPr/>
          <a:lstStyle/>
          <a:p>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1127241-FE50-428C-8A50-5ACB2A9D81B3}" type="datetime1">
              <a:rPr lang="de-DE"/>
              <a:pPr/>
              <a:t>12.02.2021</a:t>
            </a:fld>
            <a:endParaRPr lang="de-DE" dirty="0"/>
          </a:p>
        </p:txBody>
      </p:sp>
      <p:sp>
        <p:nvSpPr>
          <p:cNvPr id="7" name="Rectangle 7"/>
          <p:cNvSpPr>
            <a:spLocks noGrp="1" noChangeArrowheads="1"/>
          </p:cNvSpPr>
          <p:nvPr>
            <p:ph type="sldNum" sz="quarter" idx="5"/>
          </p:nvPr>
        </p:nvSpPr>
        <p:spPr>
          <a:ln/>
        </p:spPr>
        <p:txBody>
          <a:bodyPr/>
          <a:lstStyle/>
          <a:p>
            <a:fld id="{CDBBDFB9-E11C-4ED7-9FF9-16FC9F47908D}" type="slidenum">
              <a:rPr lang="de-DE"/>
              <a:pPr/>
              <a:t>4</a:t>
            </a:fld>
            <a:endParaRPr lang="de-DE" dirty="0"/>
          </a:p>
        </p:txBody>
      </p:sp>
      <p:sp>
        <p:nvSpPr>
          <p:cNvPr id="146434" name="Rectangle 2"/>
          <p:cNvSpPr>
            <a:spLocks noGrp="1" noRot="1" noChangeAspect="1" noChangeArrowheads="1" noTextEdit="1"/>
          </p:cNvSpPr>
          <p:nvPr>
            <p:ph type="sldImg"/>
          </p:nvPr>
        </p:nvSpPr>
        <p:spPr>
          <a:xfrm>
            <a:off x="784225" y="768350"/>
            <a:ext cx="5540375" cy="3835400"/>
          </a:xfrm>
          <a:ln/>
        </p:spPr>
      </p:sp>
      <p:sp>
        <p:nvSpPr>
          <p:cNvPr id="146435" name="Rectangle 3"/>
          <p:cNvSpPr>
            <a:spLocks noGrp="1" noChangeArrowheads="1"/>
          </p:cNvSpPr>
          <p:nvPr>
            <p:ph type="body" idx="1"/>
          </p:nvPr>
        </p:nvSpPr>
        <p:spPr/>
        <p:txBody>
          <a:bodyPr/>
          <a:lstStyle/>
          <a:p>
            <a:endParaRPr lang="de-DE" sz="7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1127241-FE50-428C-8A50-5ACB2A9D81B3}" type="datetime1">
              <a:rPr lang="de-DE"/>
              <a:pPr/>
              <a:t>12.02.2021</a:t>
            </a:fld>
            <a:endParaRPr lang="de-DE" dirty="0"/>
          </a:p>
        </p:txBody>
      </p:sp>
      <p:sp>
        <p:nvSpPr>
          <p:cNvPr id="7" name="Rectangle 7"/>
          <p:cNvSpPr>
            <a:spLocks noGrp="1" noChangeArrowheads="1"/>
          </p:cNvSpPr>
          <p:nvPr>
            <p:ph type="sldNum" sz="quarter" idx="5"/>
          </p:nvPr>
        </p:nvSpPr>
        <p:spPr>
          <a:ln/>
        </p:spPr>
        <p:txBody>
          <a:bodyPr/>
          <a:lstStyle/>
          <a:p>
            <a:fld id="{CDBBDFB9-E11C-4ED7-9FF9-16FC9F47908D}" type="slidenum">
              <a:rPr lang="de-DE"/>
              <a:pPr/>
              <a:t>7</a:t>
            </a:fld>
            <a:endParaRPr lang="de-DE" dirty="0"/>
          </a:p>
        </p:txBody>
      </p:sp>
      <p:sp>
        <p:nvSpPr>
          <p:cNvPr id="146434" name="Rectangle 2"/>
          <p:cNvSpPr>
            <a:spLocks noGrp="1" noRot="1" noChangeAspect="1" noChangeArrowheads="1" noTextEdit="1"/>
          </p:cNvSpPr>
          <p:nvPr>
            <p:ph type="sldImg"/>
          </p:nvPr>
        </p:nvSpPr>
        <p:spPr>
          <a:xfrm>
            <a:off x="784225" y="768350"/>
            <a:ext cx="5540375" cy="3835400"/>
          </a:xfrm>
          <a:ln/>
        </p:spPr>
      </p:sp>
      <p:sp>
        <p:nvSpPr>
          <p:cNvPr id="146435" name="Rectangle 3"/>
          <p:cNvSpPr>
            <a:spLocks noGrp="1" noChangeArrowheads="1"/>
          </p:cNvSpPr>
          <p:nvPr>
            <p:ph type="body" idx="1"/>
          </p:nvPr>
        </p:nvSpPr>
        <p:spPr/>
        <p:txBody>
          <a:bodyPr/>
          <a:lstStyle/>
          <a:p>
            <a:endParaRPr lang="de-DE" sz="7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37" descr="titelvisual_hintergrund_f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682625"/>
            <a:ext cx="32670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1"/>
          <p:cNvSpPr>
            <a:spLocks noChangeArrowheads="1"/>
          </p:cNvSpPr>
          <p:nvPr/>
        </p:nvSpPr>
        <p:spPr bwMode="auto">
          <a:xfrm>
            <a:off x="0" y="682625"/>
            <a:ext cx="6638925" cy="3355975"/>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6" name="Rectangle 135"/>
          <p:cNvSpPr>
            <a:spLocks noChangeArrowheads="1"/>
          </p:cNvSpPr>
          <p:nvPr/>
        </p:nvSpPr>
        <p:spPr bwMode="auto">
          <a:xfrm>
            <a:off x="5378450" y="682625"/>
            <a:ext cx="1260475" cy="3355975"/>
          </a:xfrm>
          <a:prstGeom prst="rect">
            <a:avLst/>
          </a:prstGeom>
          <a:gradFill rotWithShape="1">
            <a:gsLst>
              <a:gs pos="0">
                <a:srgbClr val="339966"/>
              </a:gs>
              <a:gs pos="100000">
                <a:srgbClr val="21634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7" name="Rectangle 125"/>
          <p:cNvSpPr>
            <a:spLocks noChangeArrowheads="1"/>
          </p:cNvSpPr>
          <p:nvPr/>
        </p:nvSpPr>
        <p:spPr bwMode="auto">
          <a:xfrm rot="16200000">
            <a:off x="-338137" y="3460750"/>
            <a:ext cx="8778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kumimoji="0" lang="de-DE" sz="800" b="0">
                <a:solidFill>
                  <a:srgbClr val="FFFFFF"/>
                </a:solidFill>
                <a:latin typeface="Arial Narrow" pitchFamily="34" charset="0"/>
              </a:rPr>
              <a:t>© B·A·D GmbH, 1/2012</a:t>
            </a:r>
          </a:p>
        </p:txBody>
      </p:sp>
      <p:pic>
        <p:nvPicPr>
          <p:cNvPr id="8" name="Picture 13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4388" y="147638"/>
            <a:ext cx="112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3" descr="BAD_Logo-TP-alle-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76200"/>
            <a:ext cx="1066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8"/>
          <p:cNvSpPr>
            <a:spLocks noChangeArrowheads="1"/>
          </p:cNvSpPr>
          <p:nvPr/>
        </p:nvSpPr>
        <p:spPr bwMode="auto">
          <a:xfrm>
            <a:off x="6602413" y="682625"/>
            <a:ext cx="71437" cy="33559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11" name="Rectangle 126"/>
          <p:cNvSpPr>
            <a:spLocks noChangeArrowheads="1"/>
          </p:cNvSpPr>
          <p:nvPr/>
        </p:nvSpPr>
        <p:spPr bwMode="auto">
          <a:xfrm>
            <a:off x="0" y="4035425"/>
            <a:ext cx="9906000" cy="285750"/>
          </a:xfrm>
          <a:prstGeom prst="rect">
            <a:avLst/>
          </a:prstGeom>
          <a:gradFill rotWithShape="1">
            <a:gsLst>
              <a:gs pos="0">
                <a:srgbClr val="C0C0C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sz="3600" b="0">
                <a:solidFill>
                  <a:srgbClr val="000000"/>
                </a:solidFill>
              </a:rPr>
              <a:t>  </a:t>
            </a:r>
          </a:p>
        </p:txBody>
      </p:sp>
      <p:sp>
        <p:nvSpPr>
          <p:cNvPr id="364671" name="Rectangle 127"/>
          <p:cNvSpPr>
            <a:spLocks noGrp="1" noChangeArrowheads="1"/>
          </p:cNvSpPr>
          <p:nvPr>
            <p:ph type="ctrTitle"/>
          </p:nvPr>
        </p:nvSpPr>
        <p:spPr>
          <a:xfrm>
            <a:off x="457200" y="1160463"/>
            <a:ext cx="6032500" cy="1470025"/>
          </a:xfrm>
        </p:spPr>
        <p:txBody>
          <a:bodyPr lIns="91440" tIns="90000" rIns="91440" bIns="90000" anchor="b"/>
          <a:lstStyle>
            <a:lvl1pPr>
              <a:defRPr sz="3200" noProof="1">
                <a:solidFill>
                  <a:schemeClr val="bg1"/>
                </a:solidFill>
              </a:defRPr>
            </a:lvl1pPr>
          </a:lstStyle>
          <a:p>
            <a:r>
              <a:rPr lang="de-DE" noProof="1"/>
              <a:t>Titelmasterformat durch Klicken bearbeiten</a:t>
            </a:r>
          </a:p>
        </p:txBody>
      </p:sp>
      <p:sp>
        <p:nvSpPr>
          <p:cNvPr id="364672" name="Rectangle 128"/>
          <p:cNvSpPr>
            <a:spLocks noGrp="1" noChangeArrowheads="1"/>
          </p:cNvSpPr>
          <p:nvPr>
            <p:ph type="subTitle" idx="1"/>
          </p:nvPr>
        </p:nvSpPr>
        <p:spPr>
          <a:xfrm>
            <a:off x="457200" y="2630488"/>
            <a:ext cx="6032500" cy="1128712"/>
          </a:xfrm>
        </p:spPr>
        <p:txBody>
          <a:bodyPr lIns="91440" tIns="90000" rIns="91440" bIns="90000"/>
          <a:lstStyle>
            <a:lvl1pPr marL="0" indent="0">
              <a:buFont typeface="Wingdings" pitchFamily="2" charset="2"/>
              <a:buNone/>
              <a:defRPr b="1" noProof="1">
                <a:solidFill>
                  <a:schemeClr val="bg1"/>
                </a:solidFill>
              </a:defRPr>
            </a:lvl1pPr>
          </a:lstStyle>
          <a:p>
            <a:r>
              <a:rPr lang="de-DE" noProof="1"/>
              <a:t>Formatvorlage des Untertitelmasters durch Klicken bearbeiten</a:t>
            </a:r>
          </a:p>
        </p:txBody>
      </p:sp>
    </p:spTree>
    <p:extLst>
      <p:ext uri="{BB962C8B-B14F-4D97-AF65-F5344CB8AC3E}">
        <p14:creationId xmlns:p14="http://schemas.microsoft.com/office/powerpoint/2010/main" val="2720170243"/>
      </p:ext>
    </p:extLst>
  </p:cSld>
  <p:clrMapOvr>
    <a:overrideClrMapping bg1="lt1" tx1="dk1" bg2="lt2" tx2="dk2" accent1="accent1" accent2="accent2" accent3="accent3" accent4="accent4" accent5="accent5" accent6="accent6" hlink="hlink" folHlink="folHlink"/>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9574477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75500" y="1054100"/>
            <a:ext cx="2228850" cy="531336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88950" y="1054100"/>
            <a:ext cx="6534150" cy="5313363"/>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44218326"/>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88950" y="1054100"/>
            <a:ext cx="8915400" cy="53133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85448593"/>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Inhalt">
    <p:spTree>
      <p:nvGrpSpPr>
        <p:cNvPr id="1" name=""/>
        <p:cNvGrpSpPr/>
        <p:nvPr/>
      </p:nvGrpSpPr>
      <p:grpSpPr>
        <a:xfrm>
          <a:off x="0" y="0"/>
          <a:ext cx="0" cy="0"/>
          <a:chOff x="0" y="0"/>
          <a:chExt cx="0" cy="0"/>
        </a:xfrm>
      </p:grpSpPr>
      <p:sp>
        <p:nvSpPr>
          <p:cNvPr id="2" name="Rectangle 285"/>
          <p:cNvSpPr>
            <a:spLocks noChangeArrowheads="1"/>
          </p:cNvSpPr>
          <p:nvPr userDrawn="1"/>
        </p:nvSpPr>
        <p:spPr bwMode="auto">
          <a:xfrm>
            <a:off x="6602413" y="0"/>
            <a:ext cx="71437" cy="6873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5400">
                <a:solidFill>
                  <a:schemeClr val="tx1"/>
                </a:solidFill>
                <a:latin typeface="Arial" charset="0"/>
                <a:ea typeface="ＭＳ Ｐゴシック" pitchFamily="34" charset="-128"/>
              </a:defRPr>
            </a:lvl1pPr>
            <a:lvl2pPr marL="742950" indent="-285750" eaLnBrk="0" hangingPunct="0">
              <a:defRPr kumimoji="1" sz="5400">
                <a:solidFill>
                  <a:schemeClr val="tx1"/>
                </a:solidFill>
                <a:latin typeface="Arial" charset="0"/>
                <a:ea typeface="ＭＳ Ｐゴシック" pitchFamily="34" charset="-128"/>
              </a:defRPr>
            </a:lvl2pPr>
            <a:lvl3pPr marL="1143000" indent="-228600" eaLnBrk="0" hangingPunct="0">
              <a:defRPr kumimoji="1" sz="5400">
                <a:solidFill>
                  <a:schemeClr val="tx1"/>
                </a:solidFill>
                <a:latin typeface="Arial" charset="0"/>
                <a:ea typeface="ＭＳ Ｐゴシック" pitchFamily="34" charset="-128"/>
              </a:defRPr>
            </a:lvl3pPr>
            <a:lvl4pPr marL="1600200" indent="-228600" eaLnBrk="0" hangingPunct="0">
              <a:defRPr kumimoji="1" sz="5400">
                <a:solidFill>
                  <a:schemeClr val="tx1"/>
                </a:solidFill>
                <a:latin typeface="Arial" charset="0"/>
                <a:ea typeface="ＭＳ Ｐゴシック" pitchFamily="34" charset="-128"/>
              </a:defRPr>
            </a:lvl4pPr>
            <a:lvl5pPr marL="2057400" indent="-228600" eaLnBrk="0" hangingPunct="0">
              <a:defRPr kumimoji="1" sz="5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sz="5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sz="5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sz="5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sz="5400">
                <a:solidFill>
                  <a:schemeClr val="tx1"/>
                </a:solidFill>
                <a:latin typeface="Arial" charset="0"/>
                <a:ea typeface="ＭＳ Ｐゴシック" pitchFamily="34" charset="-128"/>
              </a:defRPr>
            </a:lvl9pPr>
          </a:lstStyle>
          <a:p>
            <a:pPr>
              <a:defRPr/>
            </a:pPr>
            <a:endParaRPr lang="de-DE" altLang="de-DE" sz="3600" b="0" dirty="0">
              <a:solidFill>
                <a:srgbClr val="000000"/>
              </a:solidFill>
            </a:endParaRPr>
          </a:p>
        </p:txBody>
      </p:sp>
      <p:sp>
        <p:nvSpPr>
          <p:cNvPr id="3" name="Rectangle 256"/>
          <p:cNvSpPr>
            <a:spLocks noChangeArrowheads="1"/>
          </p:cNvSpPr>
          <p:nvPr userDrawn="1"/>
        </p:nvSpPr>
        <p:spPr bwMode="auto">
          <a:xfrm>
            <a:off x="0" y="0"/>
            <a:ext cx="6600825" cy="6858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5400">
                <a:solidFill>
                  <a:schemeClr val="tx1"/>
                </a:solidFill>
                <a:latin typeface="Arial" charset="0"/>
                <a:ea typeface="ＭＳ Ｐゴシック" pitchFamily="34" charset="-128"/>
              </a:defRPr>
            </a:lvl1pPr>
            <a:lvl2pPr marL="742950" indent="-285750" eaLnBrk="0" hangingPunct="0">
              <a:defRPr kumimoji="1" sz="5400">
                <a:solidFill>
                  <a:schemeClr val="tx1"/>
                </a:solidFill>
                <a:latin typeface="Arial" charset="0"/>
                <a:ea typeface="ＭＳ Ｐゴシック" pitchFamily="34" charset="-128"/>
              </a:defRPr>
            </a:lvl2pPr>
            <a:lvl3pPr marL="1143000" indent="-228600" eaLnBrk="0" hangingPunct="0">
              <a:defRPr kumimoji="1" sz="5400">
                <a:solidFill>
                  <a:schemeClr val="tx1"/>
                </a:solidFill>
                <a:latin typeface="Arial" charset="0"/>
                <a:ea typeface="ＭＳ Ｐゴシック" pitchFamily="34" charset="-128"/>
              </a:defRPr>
            </a:lvl3pPr>
            <a:lvl4pPr marL="1600200" indent="-228600" eaLnBrk="0" hangingPunct="0">
              <a:defRPr kumimoji="1" sz="5400">
                <a:solidFill>
                  <a:schemeClr val="tx1"/>
                </a:solidFill>
                <a:latin typeface="Arial" charset="0"/>
                <a:ea typeface="ＭＳ Ｐゴシック" pitchFamily="34" charset="-128"/>
              </a:defRPr>
            </a:lvl4pPr>
            <a:lvl5pPr marL="2057400" indent="-228600" eaLnBrk="0" hangingPunct="0">
              <a:defRPr kumimoji="1" sz="5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sz="5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sz="5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sz="5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sz="5400">
                <a:solidFill>
                  <a:schemeClr val="tx1"/>
                </a:solidFill>
                <a:latin typeface="Arial" charset="0"/>
                <a:ea typeface="ＭＳ Ｐゴシック" pitchFamily="34" charset="-128"/>
              </a:defRPr>
            </a:lvl9pPr>
          </a:lstStyle>
          <a:p>
            <a:pPr>
              <a:defRPr/>
            </a:pPr>
            <a:endParaRPr lang="de-DE" altLang="de-DE" sz="3600" b="0" dirty="0">
              <a:solidFill>
                <a:srgbClr val="000000"/>
              </a:solidFill>
            </a:endParaRPr>
          </a:p>
        </p:txBody>
      </p:sp>
      <p:sp>
        <p:nvSpPr>
          <p:cNvPr id="4" name="Rectangle 281"/>
          <p:cNvSpPr>
            <a:spLocks noChangeArrowheads="1"/>
          </p:cNvSpPr>
          <p:nvPr userDrawn="1"/>
        </p:nvSpPr>
        <p:spPr bwMode="auto">
          <a:xfrm>
            <a:off x="5197475" y="0"/>
            <a:ext cx="1404938" cy="685800"/>
          </a:xfrm>
          <a:prstGeom prst="rect">
            <a:avLst/>
          </a:prstGeom>
          <a:gradFill rotWithShape="1">
            <a:gsLst>
              <a:gs pos="0">
                <a:srgbClr val="339966"/>
              </a:gs>
              <a:gs pos="100000">
                <a:srgbClr val="21634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5400">
                <a:solidFill>
                  <a:schemeClr val="tx1"/>
                </a:solidFill>
                <a:latin typeface="Arial" charset="0"/>
                <a:ea typeface="ＭＳ Ｐゴシック" pitchFamily="34" charset="-128"/>
              </a:defRPr>
            </a:lvl1pPr>
            <a:lvl2pPr marL="742950" indent="-285750" eaLnBrk="0" hangingPunct="0">
              <a:defRPr kumimoji="1" sz="5400">
                <a:solidFill>
                  <a:schemeClr val="tx1"/>
                </a:solidFill>
                <a:latin typeface="Arial" charset="0"/>
                <a:ea typeface="ＭＳ Ｐゴシック" pitchFamily="34" charset="-128"/>
              </a:defRPr>
            </a:lvl2pPr>
            <a:lvl3pPr marL="1143000" indent="-228600" eaLnBrk="0" hangingPunct="0">
              <a:defRPr kumimoji="1" sz="5400">
                <a:solidFill>
                  <a:schemeClr val="tx1"/>
                </a:solidFill>
                <a:latin typeface="Arial" charset="0"/>
                <a:ea typeface="ＭＳ Ｐゴシック" pitchFamily="34" charset="-128"/>
              </a:defRPr>
            </a:lvl3pPr>
            <a:lvl4pPr marL="1600200" indent="-228600" eaLnBrk="0" hangingPunct="0">
              <a:defRPr kumimoji="1" sz="5400">
                <a:solidFill>
                  <a:schemeClr val="tx1"/>
                </a:solidFill>
                <a:latin typeface="Arial" charset="0"/>
                <a:ea typeface="ＭＳ Ｐゴシック" pitchFamily="34" charset="-128"/>
              </a:defRPr>
            </a:lvl4pPr>
            <a:lvl5pPr marL="2057400" indent="-228600" eaLnBrk="0" hangingPunct="0">
              <a:defRPr kumimoji="1" sz="5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sz="5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sz="5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sz="5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sz="5400">
                <a:solidFill>
                  <a:schemeClr val="tx1"/>
                </a:solidFill>
                <a:latin typeface="Arial" charset="0"/>
                <a:ea typeface="ＭＳ Ｐゴシック" pitchFamily="34" charset="-128"/>
              </a:defRPr>
            </a:lvl9pPr>
          </a:lstStyle>
          <a:p>
            <a:pPr>
              <a:defRPr/>
            </a:pPr>
            <a:endParaRPr lang="de-DE" altLang="de-DE" sz="3600" b="0" dirty="0">
              <a:solidFill>
                <a:srgbClr val="000000"/>
              </a:solidFill>
            </a:endParaRPr>
          </a:p>
        </p:txBody>
      </p:sp>
      <p:sp>
        <p:nvSpPr>
          <p:cNvPr id="5" name="Rechteck 4"/>
          <p:cNvSpPr>
            <a:spLocks noChangeArrowheads="1"/>
          </p:cNvSpPr>
          <p:nvPr userDrawn="1"/>
        </p:nvSpPr>
        <p:spPr bwMode="auto">
          <a:xfrm>
            <a:off x="188913" y="944563"/>
            <a:ext cx="9504362" cy="5651500"/>
          </a:xfrm>
          <a:prstGeom prst="rect">
            <a:avLst/>
          </a:prstGeom>
          <a:noFill/>
          <a:ln w="12700">
            <a:solidFill>
              <a:srgbClr val="227254">
                <a:alpha val="34901"/>
              </a:srgb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5400">
                <a:solidFill>
                  <a:schemeClr val="tx1"/>
                </a:solidFill>
                <a:latin typeface="Arial" charset="0"/>
                <a:ea typeface="ＭＳ Ｐゴシック" pitchFamily="34" charset="-128"/>
              </a:defRPr>
            </a:lvl1pPr>
            <a:lvl2pPr marL="742950" indent="-285750" eaLnBrk="0" hangingPunct="0">
              <a:defRPr kumimoji="1" sz="5400">
                <a:solidFill>
                  <a:schemeClr val="tx1"/>
                </a:solidFill>
                <a:latin typeface="Arial" charset="0"/>
                <a:ea typeface="ＭＳ Ｐゴシック" pitchFamily="34" charset="-128"/>
              </a:defRPr>
            </a:lvl2pPr>
            <a:lvl3pPr marL="1143000" indent="-228600" eaLnBrk="0" hangingPunct="0">
              <a:defRPr kumimoji="1" sz="5400">
                <a:solidFill>
                  <a:schemeClr val="tx1"/>
                </a:solidFill>
                <a:latin typeface="Arial" charset="0"/>
                <a:ea typeface="ＭＳ Ｐゴシック" pitchFamily="34" charset="-128"/>
              </a:defRPr>
            </a:lvl3pPr>
            <a:lvl4pPr marL="1600200" indent="-228600" eaLnBrk="0" hangingPunct="0">
              <a:defRPr kumimoji="1" sz="5400">
                <a:solidFill>
                  <a:schemeClr val="tx1"/>
                </a:solidFill>
                <a:latin typeface="Arial" charset="0"/>
                <a:ea typeface="ＭＳ Ｐゴシック" pitchFamily="34" charset="-128"/>
              </a:defRPr>
            </a:lvl4pPr>
            <a:lvl5pPr marL="2057400" indent="-228600" eaLnBrk="0" hangingPunct="0">
              <a:defRPr kumimoji="1" sz="5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sz="5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sz="5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sz="5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sz="5400">
                <a:solidFill>
                  <a:schemeClr val="tx1"/>
                </a:solidFill>
                <a:latin typeface="Arial" charset="0"/>
                <a:ea typeface="ＭＳ Ｐゴシック" pitchFamily="34" charset="-128"/>
              </a:defRPr>
            </a:lvl9pPr>
          </a:lstStyle>
          <a:p>
            <a:pPr>
              <a:defRPr/>
            </a:pPr>
            <a:endParaRPr lang="de-DE" altLang="de-DE" sz="3600" b="0" dirty="0">
              <a:solidFill>
                <a:srgbClr val="000000"/>
              </a:solidFill>
            </a:endParaRPr>
          </a:p>
        </p:txBody>
      </p:sp>
      <p:pic>
        <p:nvPicPr>
          <p:cNvPr id="6" name="Picture 278"/>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850" y="165100"/>
            <a:ext cx="112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9" descr="BAD_Logo-TP-alle-1"/>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02650" y="101600"/>
            <a:ext cx="1066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91655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72088795"/>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2418814597"/>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95300" y="1617663"/>
            <a:ext cx="4378325"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26025" y="1617663"/>
            <a:ext cx="4378325"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79003690"/>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98237938"/>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13206886"/>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358473"/>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623736303"/>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51609423"/>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85"/>
          <p:cNvSpPr>
            <a:spLocks noChangeArrowheads="1"/>
          </p:cNvSpPr>
          <p:nvPr/>
        </p:nvSpPr>
        <p:spPr bwMode="auto">
          <a:xfrm>
            <a:off x="6602413" y="0"/>
            <a:ext cx="71437" cy="6873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1027" name="Rectangle 150"/>
          <p:cNvSpPr>
            <a:spLocks noGrp="1" noChangeArrowheads="1"/>
          </p:cNvSpPr>
          <p:nvPr>
            <p:ph type="body" idx="1"/>
          </p:nvPr>
        </p:nvSpPr>
        <p:spPr bwMode="auto">
          <a:xfrm>
            <a:off x="366713" y="1143000"/>
            <a:ext cx="8910637"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256"/>
          <p:cNvSpPr>
            <a:spLocks noChangeArrowheads="1"/>
          </p:cNvSpPr>
          <p:nvPr/>
        </p:nvSpPr>
        <p:spPr bwMode="auto">
          <a:xfrm>
            <a:off x="0" y="0"/>
            <a:ext cx="6600825" cy="6858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pic>
        <p:nvPicPr>
          <p:cNvPr id="1029" name="Picture 27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4388" y="147638"/>
            <a:ext cx="112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79" descr="BAD_Logo-TP-alle-1"/>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72313" y="76200"/>
            <a:ext cx="1066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281"/>
          <p:cNvSpPr>
            <a:spLocks noChangeArrowheads="1"/>
          </p:cNvSpPr>
          <p:nvPr/>
        </p:nvSpPr>
        <p:spPr bwMode="auto">
          <a:xfrm>
            <a:off x="5197475" y="0"/>
            <a:ext cx="1404938" cy="685800"/>
          </a:xfrm>
          <a:prstGeom prst="rect">
            <a:avLst/>
          </a:prstGeom>
          <a:gradFill rotWithShape="1">
            <a:gsLst>
              <a:gs pos="0">
                <a:srgbClr val="339966"/>
              </a:gs>
              <a:gs pos="100000">
                <a:srgbClr val="21634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1032" name="Rectangle 280"/>
          <p:cNvSpPr>
            <a:spLocks noChangeArrowheads="1"/>
          </p:cNvSpPr>
          <p:nvPr/>
        </p:nvSpPr>
        <p:spPr bwMode="auto">
          <a:xfrm>
            <a:off x="0" y="677863"/>
            <a:ext cx="9906000" cy="285750"/>
          </a:xfrm>
          <a:prstGeom prst="rect">
            <a:avLst/>
          </a:prstGeom>
          <a:gradFill rotWithShape="1">
            <a:gsLst>
              <a:gs pos="0">
                <a:srgbClr val="C0C0C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3600" b="0">
              <a:solidFill>
                <a:srgbClr val="000000"/>
              </a:solidFill>
            </a:endParaRPr>
          </a:p>
        </p:txBody>
      </p:sp>
      <p:sp>
        <p:nvSpPr>
          <p:cNvPr id="1033" name="Rectangle 149"/>
          <p:cNvSpPr>
            <a:spLocks noGrp="1" noChangeArrowheads="1"/>
          </p:cNvSpPr>
          <p:nvPr>
            <p:ph type="title"/>
          </p:nvPr>
        </p:nvSpPr>
        <p:spPr bwMode="auto">
          <a:xfrm>
            <a:off x="366713" y="171450"/>
            <a:ext cx="6234112"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
        <p:nvSpPr>
          <p:cNvPr id="2" name="Textfeld 1"/>
          <p:cNvSpPr txBox="1"/>
          <p:nvPr userDrawn="1"/>
        </p:nvSpPr>
        <p:spPr>
          <a:xfrm>
            <a:off x="9431446" y="6606745"/>
            <a:ext cx="473206" cy="261610"/>
          </a:xfrm>
          <a:prstGeom prst="rect">
            <a:avLst/>
          </a:prstGeom>
          <a:noFill/>
        </p:spPr>
        <p:txBody>
          <a:bodyPr wrap="none" rtlCol="0">
            <a:spAutoFit/>
          </a:bodyPr>
          <a:lstStyle/>
          <a:p>
            <a:fld id="{3272941C-2D4F-42EE-A4F4-E97C9F9A5604}" type="slidenum">
              <a:rPr lang="de-DE" sz="1100" b="0" smtClean="0"/>
              <a:t>‹Nr.›</a:t>
            </a:fld>
            <a:endParaRPr lang="de-DE" sz="1100" b="0" dirty="0"/>
          </a:p>
        </p:txBody>
      </p:sp>
    </p:spTree>
    <p:extLst>
      <p:ext uri="{BB962C8B-B14F-4D97-AF65-F5344CB8AC3E}">
        <p14:creationId xmlns:p14="http://schemas.microsoft.com/office/powerpoint/2010/main" val="41393271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transition/>
  <p:hf hdr="0" ftr="0" dt="0"/>
  <p:txStyles>
    <p:titleStyle>
      <a:lvl1pPr algn="l" rtl="0" eaLnBrk="0" fontAlgn="base" hangingPunct="0">
        <a:lnSpc>
          <a:spcPct val="110000"/>
        </a:lnSpc>
        <a:spcBef>
          <a:spcPct val="0"/>
        </a:spcBef>
        <a:spcAft>
          <a:spcPct val="0"/>
        </a:spcAft>
        <a:defRPr kumimoji="1" sz="1600" b="1">
          <a:solidFill>
            <a:schemeClr val="bg1"/>
          </a:solidFill>
          <a:latin typeface="+mj-lt"/>
          <a:ea typeface="+mj-ea"/>
          <a:cs typeface="+mj-cs"/>
        </a:defRPr>
      </a:lvl1pPr>
      <a:lvl2pPr algn="l" rtl="0" eaLnBrk="0" fontAlgn="base" hangingPunct="0">
        <a:lnSpc>
          <a:spcPct val="110000"/>
        </a:lnSpc>
        <a:spcBef>
          <a:spcPct val="0"/>
        </a:spcBef>
        <a:spcAft>
          <a:spcPct val="0"/>
        </a:spcAft>
        <a:defRPr kumimoji="1" sz="2000" b="1">
          <a:solidFill>
            <a:schemeClr val="bg1"/>
          </a:solidFill>
          <a:latin typeface="Arial" charset="0"/>
        </a:defRPr>
      </a:lvl2pPr>
      <a:lvl3pPr algn="l" rtl="0" eaLnBrk="0" fontAlgn="base" hangingPunct="0">
        <a:lnSpc>
          <a:spcPct val="110000"/>
        </a:lnSpc>
        <a:spcBef>
          <a:spcPct val="0"/>
        </a:spcBef>
        <a:spcAft>
          <a:spcPct val="0"/>
        </a:spcAft>
        <a:defRPr kumimoji="1" sz="2000" b="1">
          <a:solidFill>
            <a:schemeClr val="bg1"/>
          </a:solidFill>
          <a:latin typeface="Arial" charset="0"/>
        </a:defRPr>
      </a:lvl3pPr>
      <a:lvl4pPr algn="l" rtl="0" eaLnBrk="0" fontAlgn="base" hangingPunct="0">
        <a:lnSpc>
          <a:spcPct val="110000"/>
        </a:lnSpc>
        <a:spcBef>
          <a:spcPct val="0"/>
        </a:spcBef>
        <a:spcAft>
          <a:spcPct val="0"/>
        </a:spcAft>
        <a:defRPr kumimoji="1" sz="2000" b="1">
          <a:solidFill>
            <a:schemeClr val="bg1"/>
          </a:solidFill>
          <a:latin typeface="Arial" charset="0"/>
        </a:defRPr>
      </a:lvl4pPr>
      <a:lvl5pPr algn="l" rtl="0" eaLnBrk="0" fontAlgn="base" hangingPunct="0">
        <a:lnSpc>
          <a:spcPct val="110000"/>
        </a:lnSpc>
        <a:spcBef>
          <a:spcPct val="0"/>
        </a:spcBef>
        <a:spcAft>
          <a:spcPct val="0"/>
        </a:spcAft>
        <a:defRPr kumimoji="1" sz="2000" b="1">
          <a:solidFill>
            <a:schemeClr val="bg1"/>
          </a:solidFill>
          <a:latin typeface="Arial" charset="0"/>
        </a:defRPr>
      </a:lvl5pPr>
      <a:lvl6pPr marL="457200" algn="l" rtl="0" eaLnBrk="0" fontAlgn="base" hangingPunct="0">
        <a:lnSpc>
          <a:spcPct val="110000"/>
        </a:lnSpc>
        <a:spcBef>
          <a:spcPct val="0"/>
        </a:spcBef>
        <a:spcAft>
          <a:spcPct val="0"/>
        </a:spcAft>
        <a:defRPr kumimoji="1" sz="2400" b="1">
          <a:solidFill>
            <a:schemeClr val="tx1"/>
          </a:solidFill>
          <a:latin typeface="Arial" charset="0"/>
        </a:defRPr>
      </a:lvl6pPr>
      <a:lvl7pPr marL="914400" algn="l" rtl="0" eaLnBrk="0" fontAlgn="base" hangingPunct="0">
        <a:lnSpc>
          <a:spcPct val="110000"/>
        </a:lnSpc>
        <a:spcBef>
          <a:spcPct val="0"/>
        </a:spcBef>
        <a:spcAft>
          <a:spcPct val="0"/>
        </a:spcAft>
        <a:defRPr kumimoji="1" sz="2400" b="1">
          <a:solidFill>
            <a:schemeClr val="tx1"/>
          </a:solidFill>
          <a:latin typeface="Arial" charset="0"/>
        </a:defRPr>
      </a:lvl7pPr>
      <a:lvl8pPr marL="1371600" algn="l" rtl="0" eaLnBrk="0" fontAlgn="base" hangingPunct="0">
        <a:lnSpc>
          <a:spcPct val="110000"/>
        </a:lnSpc>
        <a:spcBef>
          <a:spcPct val="0"/>
        </a:spcBef>
        <a:spcAft>
          <a:spcPct val="0"/>
        </a:spcAft>
        <a:defRPr kumimoji="1" sz="2400" b="1">
          <a:solidFill>
            <a:schemeClr val="tx1"/>
          </a:solidFill>
          <a:latin typeface="Arial" charset="0"/>
        </a:defRPr>
      </a:lvl8pPr>
      <a:lvl9pPr marL="1828800" algn="l" rtl="0" eaLnBrk="0" fontAlgn="base" hangingPunct="0">
        <a:lnSpc>
          <a:spcPct val="110000"/>
        </a:lnSpc>
        <a:spcBef>
          <a:spcPct val="0"/>
        </a:spcBef>
        <a:spcAft>
          <a:spcPct val="0"/>
        </a:spcAft>
        <a:defRPr kumimoji="1" sz="2400" b="1">
          <a:solidFill>
            <a:schemeClr val="tx1"/>
          </a:solidFill>
          <a:latin typeface="Arial" charset="0"/>
        </a:defRPr>
      </a:lvl9pPr>
    </p:titleStyle>
    <p:bodyStyle>
      <a:lvl1pPr marL="273050" indent="-273050" algn="l" rtl="0" eaLnBrk="0" fontAlgn="base" hangingPunct="0">
        <a:spcBef>
          <a:spcPct val="30000"/>
        </a:spcBef>
        <a:spcAft>
          <a:spcPct val="0"/>
        </a:spcAft>
        <a:buClr>
          <a:schemeClr val="tx2"/>
        </a:buClr>
        <a:buSzPct val="120000"/>
        <a:buChar char="•"/>
        <a:defRPr kumimoji="1" sz="2000">
          <a:solidFill>
            <a:schemeClr val="tx1"/>
          </a:solidFill>
          <a:latin typeface="+mn-lt"/>
          <a:ea typeface="+mn-ea"/>
          <a:cs typeface="+mn-cs"/>
        </a:defRPr>
      </a:lvl1pPr>
      <a:lvl2pPr marL="538163" indent="-263525" algn="l" rtl="0" eaLnBrk="0" fontAlgn="base" hangingPunct="0">
        <a:spcBef>
          <a:spcPct val="20000"/>
        </a:spcBef>
        <a:spcAft>
          <a:spcPct val="20000"/>
        </a:spcAft>
        <a:buClr>
          <a:schemeClr val="tx2"/>
        </a:buClr>
        <a:buSzPct val="120000"/>
        <a:buChar char="•"/>
        <a:defRPr kumimoji="1" sz="2000">
          <a:solidFill>
            <a:schemeClr val="tx1"/>
          </a:solidFill>
          <a:latin typeface="+mn-lt"/>
        </a:defRPr>
      </a:lvl2pPr>
      <a:lvl3pPr marL="800100" indent="-260350" algn="l" rtl="0" eaLnBrk="0" fontAlgn="base" hangingPunct="0">
        <a:spcBef>
          <a:spcPct val="20000"/>
        </a:spcBef>
        <a:spcAft>
          <a:spcPct val="20000"/>
        </a:spcAft>
        <a:buClr>
          <a:schemeClr val="tx2"/>
        </a:buClr>
        <a:buSzPct val="120000"/>
        <a:buChar char="•"/>
        <a:defRPr kumimoji="1" sz="2000">
          <a:solidFill>
            <a:schemeClr val="tx1"/>
          </a:solidFill>
          <a:latin typeface="+mn-lt"/>
        </a:defRPr>
      </a:lvl3pPr>
      <a:lvl4pPr marL="1219200" indent="-228600" algn="l" rtl="0" eaLnBrk="0" fontAlgn="base" hangingPunct="0">
        <a:spcBef>
          <a:spcPct val="20000"/>
        </a:spcBef>
        <a:spcAft>
          <a:spcPct val="20000"/>
        </a:spcAft>
        <a:buClr>
          <a:schemeClr val="tx2"/>
        </a:buClr>
        <a:buSzPct val="120000"/>
        <a:buChar char="•"/>
        <a:defRPr kumimoji="1" sz="2000">
          <a:solidFill>
            <a:schemeClr val="tx1"/>
          </a:solidFill>
          <a:latin typeface="+mn-lt"/>
        </a:defRPr>
      </a:lvl4pPr>
      <a:lvl5pPr marL="1638300" indent="-228600" algn="l" rtl="0" eaLnBrk="0" fontAlgn="base" hangingPunct="0">
        <a:spcBef>
          <a:spcPct val="20000"/>
        </a:spcBef>
        <a:spcAft>
          <a:spcPct val="20000"/>
        </a:spcAft>
        <a:buClr>
          <a:schemeClr val="tx2"/>
        </a:buClr>
        <a:buSzPct val="120000"/>
        <a:buChar char="•"/>
        <a:defRPr kumimoji="1" sz="2000">
          <a:solidFill>
            <a:schemeClr val="tx1"/>
          </a:solidFill>
          <a:latin typeface="+mn-lt"/>
        </a:defRPr>
      </a:lvl5pPr>
      <a:lvl6pPr marL="2095500" indent="-228600" algn="l" rtl="0" eaLnBrk="0" fontAlgn="base" hangingPunct="0">
        <a:spcBef>
          <a:spcPct val="30000"/>
        </a:spcBef>
        <a:spcAft>
          <a:spcPct val="0"/>
        </a:spcAft>
        <a:buClr>
          <a:schemeClr val="bg2"/>
        </a:buClr>
        <a:buSzPct val="110000"/>
        <a:buFont typeface="Wingdings" pitchFamily="2" charset="2"/>
        <a:buChar char="§"/>
        <a:defRPr kumimoji="1" sz="2000">
          <a:solidFill>
            <a:schemeClr val="tx1"/>
          </a:solidFill>
          <a:latin typeface="+mn-lt"/>
        </a:defRPr>
      </a:lvl6pPr>
      <a:lvl7pPr marL="2552700" indent="-228600" algn="l" rtl="0" eaLnBrk="0" fontAlgn="base" hangingPunct="0">
        <a:spcBef>
          <a:spcPct val="30000"/>
        </a:spcBef>
        <a:spcAft>
          <a:spcPct val="0"/>
        </a:spcAft>
        <a:buClr>
          <a:schemeClr val="bg2"/>
        </a:buClr>
        <a:buSzPct val="110000"/>
        <a:buFont typeface="Wingdings" pitchFamily="2" charset="2"/>
        <a:buChar char="§"/>
        <a:defRPr kumimoji="1" sz="2000">
          <a:solidFill>
            <a:schemeClr val="tx1"/>
          </a:solidFill>
          <a:latin typeface="+mn-lt"/>
        </a:defRPr>
      </a:lvl7pPr>
      <a:lvl8pPr marL="3009900" indent="-228600" algn="l" rtl="0" eaLnBrk="0" fontAlgn="base" hangingPunct="0">
        <a:spcBef>
          <a:spcPct val="30000"/>
        </a:spcBef>
        <a:spcAft>
          <a:spcPct val="0"/>
        </a:spcAft>
        <a:buClr>
          <a:schemeClr val="bg2"/>
        </a:buClr>
        <a:buSzPct val="110000"/>
        <a:buFont typeface="Wingdings" pitchFamily="2" charset="2"/>
        <a:buChar char="§"/>
        <a:defRPr kumimoji="1" sz="2000">
          <a:solidFill>
            <a:schemeClr val="tx1"/>
          </a:solidFill>
          <a:latin typeface="+mn-lt"/>
        </a:defRPr>
      </a:lvl8pPr>
      <a:lvl9pPr marL="3467100" indent="-228600" algn="l" rtl="0" eaLnBrk="0" fontAlgn="base" hangingPunct="0">
        <a:spcBef>
          <a:spcPct val="30000"/>
        </a:spcBef>
        <a:spcAft>
          <a:spcPct val="0"/>
        </a:spcAft>
        <a:buClr>
          <a:schemeClr val="bg2"/>
        </a:buClr>
        <a:buSzPct val="110000"/>
        <a:buFont typeface="Wingdings" pitchFamily="2" charset="2"/>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
          <p:cNvSpPr>
            <a:spLocks noChangeArrowheads="1"/>
          </p:cNvSpPr>
          <p:nvPr/>
        </p:nvSpPr>
        <p:spPr bwMode="auto">
          <a:xfrm>
            <a:off x="488950" y="3500438"/>
            <a:ext cx="55689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0000" bIns="90000"/>
          <a:lstStyle/>
          <a:p>
            <a:pPr algn="l">
              <a:lnSpc>
                <a:spcPct val="80000"/>
              </a:lnSpc>
              <a:spcBef>
                <a:spcPct val="30000"/>
              </a:spcBef>
              <a:buClr>
                <a:schemeClr val="bg1"/>
              </a:buClr>
              <a:buFont typeface="Wingdings" pitchFamily="2" charset="2"/>
              <a:buNone/>
            </a:pPr>
            <a:r>
              <a:rPr lang="de-DE" sz="1200" u="sng" noProof="1">
                <a:solidFill>
                  <a:srgbClr val="9BCEBD"/>
                </a:solidFill>
              </a:rPr>
              <a:t>www.bad-gmbh.de</a:t>
            </a:r>
          </a:p>
          <a:p>
            <a:pPr algn="l">
              <a:lnSpc>
                <a:spcPct val="80000"/>
              </a:lnSpc>
              <a:spcBef>
                <a:spcPct val="30000"/>
              </a:spcBef>
              <a:buClr>
                <a:srgbClr val="008040"/>
              </a:buClr>
              <a:buFont typeface="Wingdings" pitchFamily="2" charset="2"/>
              <a:buNone/>
            </a:pPr>
            <a:r>
              <a:rPr lang="de-DE" sz="1200" u="sng" noProof="1">
                <a:solidFill>
                  <a:srgbClr val="9BCEBD"/>
                </a:solidFill>
              </a:rPr>
              <a:t>www.teamprevent.com</a:t>
            </a:r>
          </a:p>
        </p:txBody>
      </p:sp>
      <p:sp>
        <p:nvSpPr>
          <p:cNvPr id="14339" name="Rectangle 5"/>
          <p:cNvSpPr>
            <a:spLocks noChangeArrowheads="1"/>
          </p:cNvSpPr>
          <p:nvPr/>
        </p:nvSpPr>
        <p:spPr bwMode="auto">
          <a:xfrm>
            <a:off x="198438" y="963613"/>
            <a:ext cx="625951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sz="2000" dirty="0">
                <a:solidFill>
                  <a:schemeClr val="bg1"/>
                </a:solidFill>
              </a:rPr>
              <a:t>Auswertung „Kurzfragebogen zur Arbeitsanalyse“</a:t>
            </a:r>
          </a:p>
          <a:p>
            <a:pPr algn="l"/>
            <a:r>
              <a:rPr lang="de-DE" sz="1600" b="0" dirty="0">
                <a:solidFill>
                  <a:schemeClr val="bg1"/>
                </a:solidFill>
              </a:rPr>
              <a:t>im Rahmen der Gefährdungsbeurteilung psychischer Belastungen </a:t>
            </a:r>
          </a:p>
          <a:p>
            <a:pPr algn="l"/>
            <a:endParaRPr lang="de-DE" sz="1600" b="0" dirty="0">
              <a:solidFill>
                <a:schemeClr val="bg1"/>
              </a:solidFill>
            </a:endParaRPr>
          </a:p>
          <a:p>
            <a:pPr algn="l"/>
            <a:endParaRPr lang="de-DE" sz="1600" b="0" dirty="0">
              <a:solidFill>
                <a:schemeClr val="bg1"/>
              </a:solidFill>
            </a:endParaRPr>
          </a:p>
          <a:p>
            <a:pPr algn="l"/>
            <a:r>
              <a:rPr lang="de-DE" sz="1600" b="0" dirty="0">
                <a:solidFill>
                  <a:schemeClr val="bg1"/>
                </a:solidFill>
              </a:rPr>
              <a:t>Willi Rossbach Möbeltransporte GmbH</a:t>
            </a:r>
          </a:p>
          <a:p>
            <a:pPr algn="l"/>
            <a:endParaRPr lang="de-DE" sz="1600" b="0" dirty="0">
              <a:solidFill>
                <a:schemeClr val="bg1"/>
              </a:solidFill>
            </a:endParaRPr>
          </a:p>
          <a:p>
            <a:pPr algn="l"/>
            <a:endParaRPr lang="de-DE" sz="1600" b="0" dirty="0">
              <a:solidFill>
                <a:schemeClr val="bg1"/>
              </a:solidFill>
            </a:endParaRPr>
          </a:p>
          <a:p>
            <a:pPr algn="l"/>
            <a:r>
              <a:rPr lang="de-DE" sz="1600" b="0" dirty="0">
                <a:solidFill>
                  <a:schemeClr val="bg1"/>
                </a:solidFill>
              </a:rPr>
              <a:t>12.02.2021 </a:t>
            </a:r>
          </a:p>
          <a:p>
            <a:pPr algn="l"/>
            <a:endParaRPr lang="de-DE" sz="2000" b="0" dirty="0">
              <a:solidFill>
                <a:schemeClr val="bg1"/>
              </a:solidFill>
            </a:endParaRPr>
          </a:p>
        </p:txBody>
      </p:sp>
      <p:pic>
        <p:nvPicPr>
          <p:cNvPr id="3" name="Audio 2">
            <a:hlinkClick r:id="" action="ppaction://media"/>
            <a:extLst>
              <a:ext uri="{FF2B5EF4-FFF2-40B4-BE49-F238E27FC236}">
                <a16:creationId xmlns:a16="http://schemas.microsoft.com/office/drawing/2014/main" id="{0B706C33-43C6-43FF-833C-9FB2680A0A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998111352"/>
      </p:ext>
    </p:extLst>
  </p:cSld>
  <p:clrMapOvr>
    <a:masterClrMapping/>
  </p:clrMapOvr>
  <mc:AlternateContent xmlns:mc="http://schemas.openxmlformats.org/markup-compatibility/2006">
    <mc:Choice xmlns:p14="http://schemas.microsoft.com/office/powerpoint/2010/main" Requires="p14">
      <p:transition p14:dur="10" advTm="82511"/>
    </mc:Choice>
    <mc:Fallback>
      <p:transition advTm="8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Standortwechsel:</a:t>
            </a:r>
          </a:p>
          <a:p>
            <a:pPr>
              <a:buFont typeface="Arial" pitchFamily="34" charset="0"/>
              <a:buChar char="•"/>
            </a:pPr>
            <a:r>
              <a:rPr lang="de-DE" dirty="0"/>
              <a:t>mehr Ruhe am Arbeitsplatz, kein Durchgangsverkehr, mehr Transparenz (Kollegen sollten nicht komplett abgeschottet positioniert werden) </a:t>
            </a:r>
          </a:p>
          <a:p>
            <a:pPr>
              <a:buFont typeface="Arial" pitchFamily="34" charset="0"/>
              <a:buChar char="•"/>
            </a:pPr>
            <a:r>
              <a:rPr lang="de-DE" dirty="0"/>
              <a:t>1. Extra Pausenraum für jeden Arbeitsbereich. 2. Geschlossene Raucherbereiche / Raucherräume wo Nichtraucher nicht durch müssen. </a:t>
            </a:r>
          </a:p>
          <a:p>
            <a:pPr>
              <a:buFont typeface="Arial" pitchFamily="34" charset="0"/>
              <a:buChar char="•"/>
            </a:pPr>
            <a:r>
              <a:rPr lang="de-DE" dirty="0"/>
              <a:t>weniger Durchgangsverkehr im Büro / Räumlichkeiten für Kundengespräche / automatisch höhenverstellbarer Schreibtisch / helles Büro / rauchfreie Stempeluhr </a:t>
            </a:r>
          </a:p>
          <a:p>
            <a:pPr>
              <a:buFont typeface="Arial" pitchFamily="34" charset="0"/>
              <a:buChar char="•"/>
            </a:pPr>
            <a:r>
              <a:rPr lang="de-DE" dirty="0"/>
              <a:t>Pausenraum, separater Raucherraum </a:t>
            </a:r>
          </a:p>
          <a:p>
            <a:pPr>
              <a:buFont typeface="Arial" pitchFamily="34" charset="0"/>
              <a:buChar char="•"/>
            </a:pPr>
            <a:r>
              <a:rPr lang="de-DE" dirty="0"/>
              <a:t>Höhenverstellbarer Tisch, Ergonomische Stühle </a:t>
            </a:r>
          </a:p>
          <a:p>
            <a:pPr>
              <a:buFont typeface="Arial" pitchFamily="34" charset="0"/>
              <a:buChar char="•"/>
            </a:pPr>
            <a:r>
              <a:rPr lang="de-DE" dirty="0"/>
              <a:t>ich habe bei meiner jetzigen Tätigkeit (so gut wie) keine psychischen Belastungen :-) </a:t>
            </a:r>
          </a:p>
          <a:p>
            <a:pPr>
              <a:buFont typeface="Arial" pitchFamily="34" charset="0"/>
              <a:buChar char="•"/>
            </a:pPr>
            <a:endParaRPr lang="de-DE" dirty="0"/>
          </a:p>
        </p:txBody>
      </p:sp>
      <p:sp>
        <p:nvSpPr>
          <p:cNvPr id="9" name="Rectangle 2"/>
          <p:cNvSpPr>
            <a:spLocks noChangeArrowheads="1"/>
          </p:cNvSpPr>
          <p:nvPr/>
        </p:nvSpPr>
        <p:spPr bwMode="auto">
          <a:xfrm>
            <a:off x="345375" y="56864"/>
            <a:ext cx="9366250"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Büro = 18 TN ( Aushilfen, Auszubildende, Büro HES, Büro Nebengeschäft, </a:t>
            </a:r>
          </a:p>
          <a:p>
            <a:pPr algn="l">
              <a:lnSpc>
                <a:spcPct val="110000"/>
              </a:lnSpc>
              <a:spcBef>
                <a:spcPct val="50000"/>
              </a:spcBef>
            </a:pPr>
            <a:r>
              <a:rPr lang="de-DE" sz="1400" dirty="0">
                <a:solidFill>
                  <a:schemeClr val="bg1"/>
                </a:solidFill>
              </a:rPr>
              <a:t>Disposition, Verwaltung, Aus- und Weiterbildung, Betriebsleitung)</a:t>
            </a:r>
          </a:p>
        </p:txBody>
      </p:sp>
      <p:pic>
        <p:nvPicPr>
          <p:cNvPr id="2" name="Audio 1">
            <a:hlinkClick r:id="" action="ppaction://media"/>
            <a:extLst>
              <a:ext uri="{FF2B5EF4-FFF2-40B4-BE49-F238E27FC236}">
                <a16:creationId xmlns:a16="http://schemas.microsoft.com/office/drawing/2014/main" id="{3C2B727F-F28C-4811-988C-8697910DD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60524527"/>
      </p:ext>
    </p:extLst>
  </p:cSld>
  <p:clrMapOvr>
    <a:masterClrMapping/>
  </p:clrMapOvr>
  <mc:AlternateContent xmlns:mc="http://schemas.openxmlformats.org/markup-compatibility/2006" xmlns:p14="http://schemas.microsoft.com/office/powerpoint/2010/main">
    <mc:Choice Requires="p14">
      <p:transition p14:dur="10" advTm="178008"/>
    </mc:Choice>
    <mc:Fallback xmlns="">
      <p:transition advTm="17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15" name="Rectangle 2"/>
          <p:cNvSpPr>
            <a:spLocks noChangeArrowheads="1"/>
          </p:cNvSpPr>
          <p:nvPr/>
        </p:nvSpPr>
        <p:spPr bwMode="auto">
          <a:xfrm>
            <a:off x="381000" y="163739"/>
            <a:ext cx="936625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HES = 19 TN (HES Feinverteilung, HES Montage, HES Kundendienst)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37" y="1372900"/>
            <a:ext cx="10107244"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mit Pfeil 23"/>
          <p:cNvCxnSpPr/>
          <p:nvPr/>
        </p:nvCxnSpPr>
        <p:spPr bwMode="auto">
          <a:xfrm>
            <a:off x="6471804" y="3905057"/>
            <a:ext cx="559295"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14" name="Audio 13">
            <a:hlinkClick r:id="" action="ppaction://media"/>
            <a:extLst>
              <a:ext uri="{FF2B5EF4-FFF2-40B4-BE49-F238E27FC236}">
                <a16:creationId xmlns:a16="http://schemas.microsoft.com/office/drawing/2014/main" id="{17A3A354-EECA-41FA-AE62-42D3888CF2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448026829"/>
      </p:ext>
    </p:extLst>
  </p:cSld>
  <p:clrMapOvr>
    <a:masterClrMapping/>
  </p:clrMapOvr>
  <mc:AlternateContent xmlns:mc="http://schemas.openxmlformats.org/markup-compatibility/2006" xmlns:p14="http://schemas.microsoft.com/office/powerpoint/2010/main">
    <mc:Choice Requires="p14">
      <p:transition p14:dur="0" advTm="98736"/>
    </mc:Choice>
    <mc:Fallback xmlns="">
      <p:transition advTm="9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Weitere Belastungen:</a:t>
            </a:r>
          </a:p>
          <a:p>
            <a:r>
              <a:rPr lang="de-DE" dirty="0"/>
              <a:t>Der Scanner kostet Nerven! Ein bis zwei mal am Tag Neustart. </a:t>
            </a:r>
          </a:p>
          <a:p>
            <a:r>
              <a:rPr lang="de-DE" dirty="0"/>
              <a:t>wenn man Aushilfen oder zum Teil unqualifiziertes Personal auf Tour mitbekommt </a:t>
            </a:r>
          </a:p>
          <a:p>
            <a:r>
              <a:rPr lang="de-DE" dirty="0"/>
              <a:t>Fahren mit anderen außer Thomas </a:t>
            </a:r>
          </a:p>
          <a:p>
            <a:r>
              <a:rPr lang="de-DE" dirty="0"/>
              <a:t>Ich wünsche mir mehr Mitsprache bei der Zuweisung in ein Fahrerteam. Einen Kollegen, der mich versteht und auf den ich mich verlassen kann. </a:t>
            </a:r>
          </a:p>
          <a:p>
            <a:r>
              <a:rPr lang="de-DE" dirty="0"/>
              <a:t>Zeitdruck, teilweise körperliche Beschwerden, ansonsten sehr zufrieden! </a:t>
            </a:r>
          </a:p>
          <a:p>
            <a:r>
              <a:rPr lang="de-DE" dirty="0"/>
              <a:t>Raucher, es gibt keine gesonderten Aufenthaltsräume für Nichtraucher. Zum Ein- und Abstempeln muss man durch den </a:t>
            </a:r>
            <a:r>
              <a:rPr lang="de-DE" dirty="0" err="1"/>
              <a:t>zugequalmten</a:t>
            </a:r>
            <a:r>
              <a:rPr lang="de-DE" dirty="0"/>
              <a:t> Aufenthaltsraum. Es sollte ein Rauchverbot in der gesamten Firma geben. Auch in den LKWs auf Tour. </a:t>
            </a:r>
          </a:p>
          <a:p>
            <a:r>
              <a:rPr lang="de-DE" dirty="0"/>
              <a:t>Teamklima (Stress), unterschiedliche Meinung </a:t>
            </a:r>
          </a:p>
        </p:txBody>
      </p:sp>
      <p:sp>
        <p:nvSpPr>
          <p:cNvPr id="9" name="Rectangle 2"/>
          <p:cNvSpPr>
            <a:spLocks noChangeArrowheads="1"/>
          </p:cNvSpPr>
          <p:nvPr/>
        </p:nvSpPr>
        <p:spPr bwMode="auto">
          <a:xfrm>
            <a:off x="381000" y="163739"/>
            <a:ext cx="936625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HES = 19 TN (HES Feinverteilung, HES Montage, HES Kundendienst)</a:t>
            </a:r>
          </a:p>
        </p:txBody>
      </p:sp>
      <p:pic>
        <p:nvPicPr>
          <p:cNvPr id="11" name="Audio 10">
            <a:hlinkClick r:id="" action="ppaction://media"/>
            <a:extLst>
              <a:ext uri="{FF2B5EF4-FFF2-40B4-BE49-F238E27FC236}">
                <a16:creationId xmlns:a16="http://schemas.microsoft.com/office/drawing/2014/main" id="{16CA4C0B-54D4-447B-9789-3FDFCF820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937609812"/>
      </p:ext>
    </p:extLst>
  </p:cSld>
  <p:clrMapOvr>
    <a:masterClrMapping/>
  </p:clrMapOvr>
  <mc:AlternateContent xmlns:mc="http://schemas.openxmlformats.org/markup-compatibility/2006" xmlns:p14="http://schemas.microsoft.com/office/powerpoint/2010/main">
    <mc:Choice Requires="p14">
      <p:transition p14:dur="10" advTm="232666"/>
    </mc:Choice>
    <mc:Fallback xmlns="">
      <p:transition advTm="23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Standortwechsel:</a:t>
            </a:r>
          </a:p>
          <a:p>
            <a:pPr>
              <a:buFont typeface="Arial" pitchFamily="34" charset="0"/>
              <a:buChar char="•"/>
            </a:pPr>
            <a:r>
              <a:rPr lang="de-DE" dirty="0"/>
              <a:t>Eigene Spinte für jeden Monteur mit Steckdosen zum Laden der Akkus der Schrauber, Stichsägen usw. </a:t>
            </a:r>
          </a:p>
          <a:p>
            <a:pPr>
              <a:buFont typeface="Arial" pitchFamily="34" charset="0"/>
              <a:buChar char="•"/>
            </a:pPr>
            <a:r>
              <a:rPr lang="de-DE" dirty="0"/>
              <a:t>genügend Rampen, genügend Parkmöglichkeiten für Privatautos </a:t>
            </a:r>
          </a:p>
          <a:p>
            <a:pPr>
              <a:buFont typeface="Arial" pitchFamily="34" charset="0"/>
              <a:buChar char="•"/>
            </a:pPr>
            <a:endParaRPr lang="de-DE" dirty="0"/>
          </a:p>
        </p:txBody>
      </p:sp>
      <p:sp>
        <p:nvSpPr>
          <p:cNvPr id="9" name="Rectangle 2"/>
          <p:cNvSpPr>
            <a:spLocks noChangeArrowheads="1"/>
          </p:cNvSpPr>
          <p:nvPr/>
        </p:nvSpPr>
        <p:spPr bwMode="auto">
          <a:xfrm>
            <a:off x="381000" y="163739"/>
            <a:ext cx="936625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HES = 19 TN (HES Feinverteilung, HES Montage, HES Kundendienst)</a:t>
            </a:r>
          </a:p>
        </p:txBody>
      </p:sp>
      <p:pic>
        <p:nvPicPr>
          <p:cNvPr id="3" name="Audio 2">
            <a:hlinkClick r:id="" action="ppaction://media"/>
            <a:extLst>
              <a:ext uri="{FF2B5EF4-FFF2-40B4-BE49-F238E27FC236}">
                <a16:creationId xmlns:a16="http://schemas.microsoft.com/office/drawing/2014/main" id="{A26BCA9B-9BE7-4881-ABD9-044760BC0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670984001"/>
      </p:ext>
    </p:extLst>
  </p:cSld>
  <p:clrMapOvr>
    <a:masterClrMapping/>
  </p:clrMapOvr>
  <mc:AlternateContent xmlns:mc="http://schemas.openxmlformats.org/markup-compatibility/2006" xmlns:p14="http://schemas.microsoft.com/office/powerpoint/2010/main">
    <mc:Choice Requires="p14">
      <p:transition p14:dur="10" advTm="38363"/>
    </mc:Choice>
    <mc:Fallback xmlns="">
      <p:transition advTm="3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38" name="Ellipse 37"/>
          <p:cNvSpPr/>
          <p:nvPr/>
        </p:nvSpPr>
        <p:spPr bwMode="auto">
          <a:xfrm>
            <a:off x="7242206" y="3655839"/>
            <a:ext cx="2320894" cy="51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dirty="0">
              <a:ln>
                <a:noFill/>
              </a:ln>
              <a:solidFill>
                <a:schemeClr val="tx1"/>
              </a:solidFill>
              <a:effectLst/>
              <a:latin typeface="Arial" charset="0"/>
            </a:endParaRPr>
          </a:p>
        </p:txBody>
      </p:sp>
      <p:sp>
        <p:nvSpPr>
          <p:cNvPr id="15" name="Rectangle 2"/>
          <p:cNvSpPr>
            <a:spLocks noChangeArrowheads="1"/>
          </p:cNvSpPr>
          <p:nvPr/>
        </p:nvSpPr>
        <p:spPr bwMode="auto">
          <a:xfrm>
            <a:off x="381000" y="33114"/>
            <a:ext cx="9366250" cy="6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Lager = 9 TN (Oderstraße, Ruhrstraße, </a:t>
            </a:r>
            <a:r>
              <a:rPr lang="de-DE" sz="1400" dirty="0" err="1">
                <a:solidFill>
                  <a:schemeClr val="bg1"/>
                </a:solidFill>
              </a:rPr>
              <a:t>Feincheswiese</a:t>
            </a:r>
            <a:r>
              <a:rPr lang="de-DE" sz="1400" dirty="0">
                <a:solidFill>
                  <a:schemeClr val="bg1"/>
                </a:solidFill>
              </a:rPr>
              <a:t>, Aushilfen, </a:t>
            </a:r>
          </a:p>
          <a:p>
            <a:pPr algn="l">
              <a:lnSpc>
                <a:spcPct val="110000"/>
              </a:lnSpc>
              <a:spcBef>
                <a:spcPct val="50000"/>
              </a:spcBef>
            </a:pPr>
            <a:r>
              <a:rPr lang="de-DE" sz="1400" dirty="0">
                <a:solidFill>
                  <a:schemeClr val="bg1"/>
                </a:solidFill>
              </a:rPr>
              <a:t>Fuhrpark)</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2919"/>
            <a:ext cx="10107244"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mit Pfeil 23"/>
          <p:cNvCxnSpPr/>
          <p:nvPr/>
        </p:nvCxnSpPr>
        <p:spPr bwMode="auto">
          <a:xfrm>
            <a:off x="6116700" y="3912039"/>
            <a:ext cx="559295"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6" name="Gerade Verbindung mit Pfeil 15"/>
          <p:cNvCxnSpPr/>
          <p:nvPr/>
        </p:nvCxnSpPr>
        <p:spPr bwMode="auto">
          <a:xfrm>
            <a:off x="5652655" y="4990714"/>
            <a:ext cx="344384" cy="543187"/>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9" name="Gerade Verbindung mit Pfeil 18"/>
          <p:cNvCxnSpPr/>
          <p:nvPr/>
        </p:nvCxnSpPr>
        <p:spPr bwMode="auto">
          <a:xfrm>
            <a:off x="5050372" y="5205412"/>
            <a:ext cx="0" cy="543187"/>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1" name="Gerade Verbindung mit Pfeil 20"/>
          <p:cNvCxnSpPr/>
          <p:nvPr/>
        </p:nvCxnSpPr>
        <p:spPr bwMode="auto">
          <a:xfrm flipH="1">
            <a:off x="4120738" y="5061964"/>
            <a:ext cx="265586" cy="462541"/>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3" name="Gerade Verbindung mit Pfeil 22"/>
          <p:cNvCxnSpPr/>
          <p:nvPr/>
        </p:nvCxnSpPr>
        <p:spPr bwMode="auto">
          <a:xfrm flipH="1">
            <a:off x="3289465" y="4644844"/>
            <a:ext cx="486889" cy="271593"/>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5" name="Gerade Verbindung mit Pfeil 24"/>
          <p:cNvCxnSpPr/>
          <p:nvPr/>
        </p:nvCxnSpPr>
        <p:spPr bwMode="auto">
          <a:xfrm>
            <a:off x="3283528" y="2865031"/>
            <a:ext cx="344384" cy="271593"/>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3" name="Audio 2">
            <a:hlinkClick r:id="" action="ppaction://media"/>
            <a:extLst>
              <a:ext uri="{FF2B5EF4-FFF2-40B4-BE49-F238E27FC236}">
                <a16:creationId xmlns:a16="http://schemas.microsoft.com/office/drawing/2014/main" id="{F9669787-1602-4CB8-9C18-FA3A3C665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687491324"/>
      </p:ext>
    </p:extLst>
  </p:cSld>
  <p:clrMapOvr>
    <a:masterClrMapping/>
  </p:clrMapOvr>
  <mc:AlternateContent xmlns:mc="http://schemas.openxmlformats.org/markup-compatibility/2006" xmlns:p14="http://schemas.microsoft.com/office/powerpoint/2010/main">
    <mc:Choice Requires="p14">
      <p:transition p14:dur="0" advTm="211889"/>
    </mc:Choice>
    <mc:Fallback xmlns="">
      <p:transition advTm="21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Weitere Belastungen:</a:t>
            </a:r>
          </a:p>
          <a:p>
            <a:r>
              <a:rPr lang="de-DE" dirty="0"/>
              <a:t>Am schlimmsten ist die Null Motivation und keine Lust Einstellung einiger Kollegen. Dadurch lässt sich kaum Teamwork, sowie schnelle, ordentliche Arbeitsabfolgen gestalten. Oft müssen dadurch "einfache" Abfolgen mehrmals durchgeführt werden. </a:t>
            </a:r>
          </a:p>
          <a:p>
            <a:r>
              <a:rPr lang="de-DE" dirty="0"/>
              <a:t>Mobbing teilweise bis zum gewissen Grad, </a:t>
            </a:r>
            <a:r>
              <a:rPr lang="de-DE" dirty="0" err="1"/>
              <a:t>Spass</a:t>
            </a:r>
            <a:r>
              <a:rPr lang="de-DE" dirty="0"/>
              <a:t> okay, Mobbing ist ein </a:t>
            </a:r>
            <a:r>
              <a:rPr lang="de-DE" dirty="0" err="1"/>
              <a:t>Nogo</a:t>
            </a:r>
            <a:r>
              <a:rPr lang="de-DE" dirty="0"/>
              <a:t>, Angst etwas falsch zu machen weil die anderen lachen könnten, dadurch versetzt man sich in Stress, üble Nachrede gegen andere Schichten </a:t>
            </a:r>
          </a:p>
          <a:p>
            <a:r>
              <a:rPr lang="de-DE" dirty="0"/>
              <a:t>Kommunikation ist schwach, faule Leiharbeiter Kollegen, oft weiß ich nicht wo ich anfangen soll, weil nicht mal Platz vorhanden ist (Okt - März) </a:t>
            </a:r>
          </a:p>
          <a:p>
            <a:r>
              <a:rPr lang="de-DE" dirty="0"/>
              <a:t>körperliche Belastungen </a:t>
            </a:r>
          </a:p>
          <a:p>
            <a:r>
              <a:rPr lang="de-DE" dirty="0"/>
              <a:t>Zusammenarbeit zwischen den Schichten ist ungenügend </a:t>
            </a:r>
          </a:p>
        </p:txBody>
      </p:sp>
      <p:sp>
        <p:nvSpPr>
          <p:cNvPr id="9" name="Rectangle 2"/>
          <p:cNvSpPr>
            <a:spLocks noChangeArrowheads="1"/>
          </p:cNvSpPr>
          <p:nvPr/>
        </p:nvSpPr>
        <p:spPr bwMode="auto">
          <a:xfrm>
            <a:off x="381000" y="33114"/>
            <a:ext cx="9366250" cy="6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Lager = 9 TN (Oderstraße, Ruhrstraße, </a:t>
            </a:r>
            <a:r>
              <a:rPr lang="de-DE" sz="1400" dirty="0" err="1">
                <a:solidFill>
                  <a:schemeClr val="bg1"/>
                </a:solidFill>
              </a:rPr>
              <a:t>Feincheswiese</a:t>
            </a:r>
            <a:r>
              <a:rPr lang="de-DE" sz="1400" dirty="0">
                <a:solidFill>
                  <a:schemeClr val="bg1"/>
                </a:solidFill>
              </a:rPr>
              <a:t>, Aushilfen, </a:t>
            </a:r>
          </a:p>
          <a:p>
            <a:pPr algn="l">
              <a:lnSpc>
                <a:spcPct val="110000"/>
              </a:lnSpc>
              <a:spcBef>
                <a:spcPct val="50000"/>
              </a:spcBef>
            </a:pPr>
            <a:r>
              <a:rPr lang="de-DE" sz="1400" dirty="0">
                <a:solidFill>
                  <a:schemeClr val="bg1"/>
                </a:solidFill>
              </a:rPr>
              <a:t>Fuhrpark)</a:t>
            </a:r>
          </a:p>
        </p:txBody>
      </p:sp>
      <p:pic>
        <p:nvPicPr>
          <p:cNvPr id="3" name="Audio 2">
            <a:hlinkClick r:id="" action="ppaction://media"/>
            <a:extLst>
              <a:ext uri="{FF2B5EF4-FFF2-40B4-BE49-F238E27FC236}">
                <a16:creationId xmlns:a16="http://schemas.microsoft.com/office/drawing/2014/main" id="{F4B76224-24C2-4373-B574-478F9FE483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168519663"/>
      </p:ext>
    </p:extLst>
  </p:cSld>
  <p:clrMapOvr>
    <a:masterClrMapping/>
  </p:clrMapOvr>
  <mc:AlternateContent xmlns:mc="http://schemas.openxmlformats.org/markup-compatibility/2006" xmlns:p14="http://schemas.microsoft.com/office/powerpoint/2010/main">
    <mc:Choice Requires="p14">
      <p:transition p14:dur="10" advTm="47163"/>
    </mc:Choice>
    <mc:Fallback xmlns="">
      <p:transition advTm="4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Standortwechsel:</a:t>
            </a:r>
          </a:p>
          <a:p>
            <a:pPr>
              <a:buFont typeface="Arial" pitchFamily="34" charset="0"/>
              <a:buChar char="•"/>
            </a:pPr>
            <a:r>
              <a:rPr lang="de-DE" dirty="0"/>
              <a:t>Tageslicht durchflutete Hallen, staubfreier Bodenbelag nicht schwarz, großzügige Sanitär, Umkleide und Aufenthaltsräume, die nicht von Sub bzw. Fremdfirmen mitgenutzt werden und zu jeder Zeit hygienisch und sauber sind! Evtl. Kontaktlos öffnende Türen. </a:t>
            </a:r>
          </a:p>
          <a:p>
            <a:pPr>
              <a:buFont typeface="Arial" pitchFamily="34" charset="0"/>
              <a:buChar char="•"/>
            </a:pPr>
            <a:r>
              <a:rPr lang="de-DE" dirty="0"/>
              <a:t>dass das Mobbing mal aufhört das nervt! Die Faulheit anderer Kollegen nicht mehr unterstützt wird! Sauberkeit und Ordnung in den Pausenräumen. </a:t>
            </a:r>
          </a:p>
          <a:p>
            <a:pPr>
              <a:buFont typeface="Arial" pitchFamily="34" charset="0"/>
              <a:buChar char="•"/>
            </a:pPr>
            <a:r>
              <a:rPr lang="de-DE" dirty="0"/>
              <a:t>Toiletten (Waschmöglichkeiten), Aufenthaltsräume </a:t>
            </a:r>
          </a:p>
          <a:p>
            <a:pPr>
              <a:buFont typeface="Arial" pitchFamily="34" charset="0"/>
              <a:buChar char="•"/>
            </a:pPr>
            <a:endParaRPr lang="de-DE" dirty="0"/>
          </a:p>
        </p:txBody>
      </p:sp>
      <p:sp>
        <p:nvSpPr>
          <p:cNvPr id="9" name="Rectangle 2"/>
          <p:cNvSpPr>
            <a:spLocks noChangeArrowheads="1"/>
          </p:cNvSpPr>
          <p:nvPr/>
        </p:nvSpPr>
        <p:spPr bwMode="auto">
          <a:xfrm>
            <a:off x="381000" y="33114"/>
            <a:ext cx="9366250" cy="6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Lager = 9 TN (Oderstraße, Ruhrstraße, </a:t>
            </a:r>
            <a:r>
              <a:rPr lang="de-DE" sz="1400" dirty="0" err="1">
                <a:solidFill>
                  <a:schemeClr val="bg1"/>
                </a:solidFill>
              </a:rPr>
              <a:t>Feincheswiese</a:t>
            </a:r>
            <a:r>
              <a:rPr lang="de-DE" sz="1400" dirty="0">
                <a:solidFill>
                  <a:schemeClr val="bg1"/>
                </a:solidFill>
              </a:rPr>
              <a:t>, Aushilfen, </a:t>
            </a:r>
          </a:p>
          <a:p>
            <a:pPr algn="l">
              <a:lnSpc>
                <a:spcPct val="110000"/>
              </a:lnSpc>
              <a:spcBef>
                <a:spcPct val="50000"/>
              </a:spcBef>
            </a:pPr>
            <a:r>
              <a:rPr lang="de-DE" sz="1400" dirty="0">
                <a:solidFill>
                  <a:schemeClr val="bg1"/>
                </a:solidFill>
              </a:rPr>
              <a:t>Fuhrpark)</a:t>
            </a:r>
          </a:p>
        </p:txBody>
      </p:sp>
      <p:pic>
        <p:nvPicPr>
          <p:cNvPr id="2" name="Audio 1">
            <a:hlinkClick r:id="" action="ppaction://media"/>
            <a:extLst>
              <a:ext uri="{FF2B5EF4-FFF2-40B4-BE49-F238E27FC236}">
                <a16:creationId xmlns:a16="http://schemas.microsoft.com/office/drawing/2014/main" id="{0D1CC1EE-EF74-4CB9-AD46-7630B986C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557080904"/>
      </p:ext>
    </p:extLst>
  </p:cSld>
  <p:clrMapOvr>
    <a:masterClrMapping/>
  </p:clrMapOvr>
  <mc:AlternateContent xmlns:mc="http://schemas.openxmlformats.org/markup-compatibility/2006" xmlns:p14="http://schemas.microsoft.com/office/powerpoint/2010/main">
    <mc:Choice Requires="p14">
      <p:transition p14:dur="10" advTm="3678"/>
    </mc:Choice>
    <mc:Fallback xmlns="">
      <p:transition advTm="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15" name="Rectangle 2"/>
          <p:cNvSpPr>
            <a:spLocks noChangeArrowheads="1"/>
          </p:cNvSpPr>
          <p:nvPr/>
        </p:nvSpPr>
        <p:spPr bwMode="auto">
          <a:xfrm>
            <a:off x="381000" y="168323"/>
            <a:ext cx="9366250" cy="31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Nebengeschäft = 5 TN (Montage, Umzüge)</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03551"/>
            <a:ext cx="9700240" cy="51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Ellipse 37"/>
          <p:cNvSpPr/>
          <p:nvPr/>
        </p:nvSpPr>
        <p:spPr bwMode="auto">
          <a:xfrm>
            <a:off x="2410691" y="5614125"/>
            <a:ext cx="1951883" cy="512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dirty="0">
              <a:ln>
                <a:noFill/>
              </a:ln>
              <a:solidFill>
                <a:schemeClr val="tx1"/>
              </a:solidFill>
              <a:effectLst/>
              <a:latin typeface="Arial" charset="0"/>
            </a:endParaRPr>
          </a:p>
        </p:txBody>
      </p:sp>
      <p:cxnSp>
        <p:nvCxnSpPr>
          <p:cNvPr id="25" name="Gerade Verbindung mit Pfeil 24"/>
          <p:cNvCxnSpPr/>
          <p:nvPr/>
        </p:nvCxnSpPr>
        <p:spPr bwMode="auto">
          <a:xfrm>
            <a:off x="3473533" y="2929865"/>
            <a:ext cx="623454" cy="371475"/>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3" name="Gerade Verbindung mit Pfeil 22"/>
          <p:cNvCxnSpPr/>
          <p:nvPr/>
        </p:nvCxnSpPr>
        <p:spPr bwMode="auto">
          <a:xfrm flipH="1">
            <a:off x="3473534" y="4654573"/>
            <a:ext cx="486888" cy="271593"/>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1" name="Gerade Verbindung mit Pfeil 20"/>
          <p:cNvCxnSpPr/>
          <p:nvPr/>
        </p:nvCxnSpPr>
        <p:spPr bwMode="auto">
          <a:xfrm flipH="1">
            <a:off x="4410075" y="4871016"/>
            <a:ext cx="265586" cy="462541"/>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6" name="Gerade Verbindung mit Pfeil 15"/>
          <p:cNvCxnSpPr/>
          <p:nvPr/>
        </p:nvCxnSpPr>
        <p:spPr bwMode="auto">
          <a:xfrm>
            <a:off x="6312596" y="4549191"/>
            <a:ext cx="503840" cy="321825"/>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4" name="Gerade Verbindung mit Pfeil 23"/>
          <p:cNvCxnSpPr/>
          <p:nvPr/>
        </p:nvCxnSpPr>
        <p:spPr bwMode="auto">
          <a:xfrm>
            <a:off x="6284868" y="3934978"/>
            <a:ext cx="559295"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9" name="Gerade Verbindung mit Pfeil 18"/>
          <p:cNvCxnSpPr/>
          <p:nvPr/>
        </p:nvCxnSpPr>
        <p:spPr bwMode="auto">
          <a:xfrm flipH="1">
            <a:off x="3301340" y="3934978"/>
            <a:ext cx="659083"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20" name="Audio 19">
            <a:hlinkClick r:id="" action="ppaction://media"/>
            <a:extLst>
              <a:ext uri="{FF2B5EF4-FFF2-40B4-BE49-F238E27FC236}">
                <a16:creationId xmlns:a16="http://schemas.microsoft.com/office/drawing/2014/main" id="{BBC5F073-42F1-444A-82E6-53DBDC5E8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913614275"/>
      </p:ext>
    </p:extLst>
  </p:cSld>
  <p:clrMapOvr>
    <a:masterClrMapping/>
  </p:clrMapOvr>
  <mc:AlternateContent xmlns:mc="http://schemas.openxmlformats.org/markup-compatibility/2006">
    <mc:Choice xmlns:p14="http://schemas.microsoft.com/office/powerpoint/2010/main" Requires="p14">
      <p:transition p14:dur="0" advTm="151947"/>
    </mc:Choice>
    <mc:Fallback>
      <p:transition advTm="151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Weitere Belastungen:</a:t>
            </a:r>
          </a:p>
          <a:p>
            <a:r>
              <a:rPr lang="de-DE" dirty="0"/>
              <a:t>Das Navigationssystem ist sehr schlecht; bitte aktualisieren und eine Funktion für LKW. </a:t>
            </a:r>
          </a:p>
          <a:p>
            <a:r>
              <a:rPr lang="de-DE" dirty="0"/>
              <a:t>körperliche und geistige Mehrbelastung aufgrund von nicht mitdenkenden Arbeitskollegen. Basierend auf Durchtauschen des Standardteams. Ist das Grundteam zusammen klappt alles. Kommen andere hinzu fehlt die </a:t>
            </a:r>
            <a:r>
              <a:rPr lang="de-DE" dirty="0" err="1"/>
              <a:t>Eingespieltheit</a:t>
            </a:r>
            <a:r>
              <a:rPr lang="de-DE" dirty="0"/>
              <a:t>. </a:t>
            </a:r>
          </a:p>
          <a:p>
            <a:r>
              <a:rPr lang="de-DE" dirty="0"/>
              <a:t>körperliche Belastung, Zeitdruck, Nervliche Belastung </a:t>
            </a:r>
          </a:p>
          <a:p>
            <a:pPr marL="0" indent="0">
              <a:buNone/>
            </a:pPr>
            <a:r>
              <a:rPr lang="de-DE" b="1" u="sng" dirty="0"/>
              <a:t>Standortwechsel:</a:t>
            </a:r>
          </a:p>
          <a:p>
            <a:pPr>
              <a:buFont typeface="Arial" pitchFamily="34" charset="0"/>
              <a:buChar char="•"/>
            </a:pPr>
            <a:r>
              <a:rPr lang="de-DE" dirty="0"/>
              <a:t>unfähiges Büropersonal entfernen und denen, die es können und Spaß an ihrer Arbeit haben, mehr Kompetenzen verleihen. </a:t>
            </a:r>
          </a:p>
          <a:p>
            <a:pPr>
              <a:buFont typeface="Arial" pitchFamily="34" charset="0"/>
              <a:buChar char="•"/>
            </a:pPr>
            <a:r>
              <a:rPr lang="de-DE" dirty="0"/>
              <a:t>Besseres Absprechen untereinander und regelmäßige Gespräche mit dem Chef in Sachen Nebengeschäft um zu schauen, wie man was verbessern kann </a:t>
            </a:r>
          </a:p>
        </p:txBody>
      </p:sp>
      <p:sp>
        <p:nvSpPr>
          <p:cNvPr id="9" name="Rectangle 2"/>
          <p:cNvSpPr>
            <a:spLocks noChangeArrowheads="1"/>
          </p:cNvSpPr>
          <p:nvPr/>
        </p:nvSpPr>
        <p:spPr bwMode="auto">
          <a:xfrm>
            <a:off x="381000" y="168323"/>
            <a:ext cx="9366250" cy="31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Nebengeschäft = 5 TN (Montage, Umzüge)</a:t>
            </a:r>
          </a:p>
        </p:txBody>
      </p:sp>
      <p:pic>
        <p:nvPicPr>
          <p:cNvPr id="10" name="Audio 9">
            <a:hlinkClick r:id="" action="ppaction://media"/>
            <a:extLst>
              <a:ext uri="{FF2B5EF4-FFF2-40B4-BE49-F238E27FC236}">
                <a16:creationId xmlns:a16="http://schemas.microsoft.com/office/drawing/2014/main" id="{4FCAC38B-FE64-4C6A-A26E-AFD7CE167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80302813"/>
      </p:ext>
    </p:extLst>
  </p:cSld>
  <p:clrMapOvr>
    <a:masterClrMapping/>
  </p:clrMapOvr>
  <mc:AlternateContent xmlns:mc="http://schemas.openxmlformats.org/markup-compatibility/2006">
    <mc:Choice xmlns:p14="http://schemas.microsoft.com/office/powerpoint/2010/main" Requires="p14">
      <p:transition p14:dur="10" advTm="140619"/>
    </mc:Choice>
    <mc:Fallback>
      <p:transition advTm="140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9" name="Rectangle 2"/>
          <p:cNvSpPr>
            <a:spLocks noChangeArrowheads="1"/>
          </p:cNvSpPr>
          <p:nvPr/>
        </p:nvSpPr>
        <p:spPr bwMode="auto">
          <a:xfrm>
            <a:off x="381000" y="168323"/>
            <a:ext cx="9366250" cy="31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err="1">
                <a:solidFill>
                  <a:schemeClr val="bg1"/>
                </a:solidFill>
              </a:rPr>
              <a:t>Heatmap</a:t>
            </a:r>
            <a:endParaRPr lang="de-DE" sz="14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4" y="930800"/>
            <a:ext cx="9857455"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a:extLst>
              <a:ext uri="{FF2B5EF4-FFF2-40B4-BE49-F238E27FC236}">
                <a16:creationId xmlns:a16="http://schemas.microsoft.com/office/drawing/2014/main" id="{C12CFD11-45D1-4741-8912-6A3114AF5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4252044628"/>
      </p:ext>
    </p:extLst>
  </p:cSld>
  <p:clrMapOvr>
    <a:masterClrMapping/>
  </p:clrMapOvr>
  <mc:AlternateContent xmlns:mc="http://schemas.openxmlformats.org/markup-compatibility/2006">
    <mc:Choice xmlns:p14="http://schemas.microsoft.com/office/powerpoint/2010/main" Requires="p14">
      <p:transition p14:dur="10" advTm="500570"/>
    </mc:Choice>
    <mc:Fallback>
      <p:transition advTm="50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2"/>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 y="992721"/>
            <a:ext cx="9906001" cy="1332690"/>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a:ln>
                <a:noFill/>
              </a:ln>
              <a:solidFill>
                <a:schemeClr val="tx1"/>
              </a:solidFill>
              <a:effectLst/>
              <a:latin typeface="Arial" charset="0"/>
            </a:endParaRPr>
          </a:p>
        </p:txBody>
      </p:sp>
      <p:sp>
        <p:nvSpPr>
          <p:cNvPr id="496642" name="Rectangle 2"/>
          <p:cNvSpPr>
            <a:spLocks noChangeArrowheads="1"/>
          </p:cNvSpPr>
          <p:nvPr/>
        </p:nvSpPr>
        <p:spPr bwMode="auto">
          <a:xfrm>
            <a:off x="381000" y="152400"/>
            <a:ext cx="9366250" cy="34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600" dirty="0">
                <a:solidFill>
                  <a:schemeClr val="bg1"/>
                </a:solidFill>
              </a:rPr>
              <a:t>Basis-Informationen</a:t>
            </a:r>
          </a:p>
        </p:txBody>
      </p:sp>
      <p:sp>
        <p:nvSpPr>
          <p:cNvPr id="496643" name="Rectangle 3"/>
          <p:cNvSpPr>
            <a:spLocks noChangeArrowheads="1"/>
          </p:cNvSpPr>
          <p:nvPr/>
        </p:nvSpPr>
        <p:spPr bwMode="auto">
          <a:xfrm>
            <a:off x="547687" y="1310064"/>
            <a:ext cx="927779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spcBef>
                <a:spcPct val="30000"/>
              </a:spcBef>
              <a:buClr>
                <a:schemeClr val="bg2"/>
              </a:buClr>
            </a:pPr>
            <a:r>
              <a:rPr lang="de-DE" sz="2400" b="0" dirty="0">
                <a:solidFill>
                  <a:schemeClr val="bg1"/>
                </a:solidFill>
              </a:rPr>
              <a:t>Es</a:t>
            </a:r>
            <a:r>
              <a:rPr lang="de-DE" sz="2300" b="0" dirty="0">
                <a:solidFill>
                  <a:schemeClr val="bg1"/>
                </a:solidFill>
              </a:rPr>
              <a:t> haben </a:t>
            </a:r>
            <a:r>
              <a:rPr lang="de-DE" sz="2300" dirty="0">
                <a:solidFill>
                  <a:schemeClr val="bg1"/>
                </a:solidFill>
              </a:rPr>
              <a:t>52 </a:t>
            </a:r>
            <a:r>
              <a:rPr lang="de-DE" sz="2300" b="0" dirty="0">
                <a:solidFill>
                  <a:schemeClr val="bg1"/>
                </a:solidFill>
              </a:rPr>
              <a:t>von 85 Personen an der Mitarbeiterbefragung teilgenommen. Das entspricht einer Rücklaufquote von 61,2</a:t>
            </a:r>
            <a:r>
              <a:rPr lang="de-DE" sz="2300" dirty="0">
                <a:solidFill>
                  <a:schemeClr val="bg1"/>
                </a:solidFill>
              </a:rPr>
              <a:t>%.</a:t>
            </a:r>
          </a:p>
          <a:p>
            <a:pPr marL="361950" indent="-361950" algn="l">
              <a:spcBef>
                <a:spcPct val="30000"/>
              </a:spcBef>
              <a:buClr>
                <a:schemeClr val="bg2"/>
              </a:buClr>
              <a:buFont typeface="Wingdings" pitchFamily="2" charset="2"/>
              <a:buChar char="§"/>
            </a:pPr>
            <a:endParaRPr lang="de-DE" sz="1800" b="0" dirty="0"/>
          </a:p>
          <a:p>
            <a:pPr marL="361950" indent="-361950" algn="l">
              <a:spcBef>
                <a:spcPct val="30000"/>
              </a:spcBef>
              <a:buClr>
                <a:srgbClr val="009900"/>
              </a:buClr>
              <a:buFont typeface="Arial" pitchFamily="34" charset="0"/>
              <a:buChar char="•"/>
            </a:pPr>
            <a:r>
              <a:rPr lang="de-DE" sz="1800" b="0" dirty="0"/>
              <a:t>Bei der Befragung wurde folgendes Befragungsinstrument genutzt:</a:t>
            </a:r>
          </a:p>
          <a:p>
            <a:pPr marL="895350" lvl="2" indent="-354013" algn="l">
              <a:spcBef>
                <a:spcPct val="30000"/>
              </a:spcBef>
              <a:buClr>
                <a:srgbClr val="008040"/>
              </a:buClr>
              <a:buSzPct val="70000"/>
              <a:buFont typeface="Courier New" pitchFamily="49" charset="0"/>
              <a:buChar char="o"/>
              <a:tabLst>
                <a:tab pos="895350" algn="l"/>
              </a:tabLst>
            </a:pPr>
            <a:r>
              <a:rPr lang="de-DE" sz="1800" b="0" dirty="0"/>
              <a:t>Kurzfragebogen zur Arbeitsanalyse (KFZA)</a:t>
            </a:r>
          </a:p>
          <a:p>
            <a:pPr marL="895350" lvl="2" indent="-354013" algn="l">
              <a:spcBef>
                <a:spcPct val="30000"/>
              </a:spcBef>
              <a:buClr>
                <a:srgbClr val="008040"/>
              </a:buClr>
              <a:buSzPct val="70000"/>
              <a:buFont typeface="Courier New" pitchFamily="49" charset="0"/>
              <a:buChar char="o"/>
              <a:tabLst>
                <a:tab pos="895350" algn="l"/>
              </a:tabLst>
            </a:pPr>
            <a:r>
              <a:rPr lang="de-DE" sz="1800" b="0" dirty="0"/>
              <a:t>Zwei zusätzliche  Fragen in Bezug auf „Weitere Belastungen“ sowie „Belastungsreduktion durch Standortwechsel“</a:t>
            </a:r>
          </a:p>
          <a:p>
            <a:pPr marL="361950" indent="-361950" algn="l">
              <a:spcBef>
                <a:spcPct val="30000"/>
              </a:spcBef>
              <a:buClr>
                <a:srgbClr val="00B050"/>
              </a:buClr>
              <a:buFont typeface="Arial" pitchFamily="34" charset="0"/>
              <a:buChar char="•"/>
            </a:pPr>
            <a:r>
              <a:rPr lang="de-DE" sz="1800" b="0" dirty="0"/>
              <a:t>Durchführung</a:t>
            </a:r>
          </a:p>
          <a:p>
            <a:pPr marL="827087" lvl="2" indent="-285750" algn="l">
              <a:spcBef>
                <a:spcPct val="30000"/>
              </a:spcBef>
              <a:buClr>
                <a:srgbClr val="008040"/>
              </a:buClr>
              <a:buSzPct val="70000"/>
              <a:buFont typeface="Courier New" pitchFamily="49" charset="0"/>
              <a:buChar char="o"/>
              <a:tabLst>
                <a:tab pos="895350" algn="l"/>
              </a:tabLst>
            </a:pPr>
            <a:r>
              <a:rPr lang="de-DE" sz="1800" b="0" dirty="0"/>
              <a:t>Anonymisierte Befragung von 85 Personen, unterteilt in 4 Arbeitsbereiche</a:t>
            </a:r>
          </a:p>
          <a:p>
            <a:pPr marL="1284287" lvl="3" indent="-285750" algn="l">
              <a:spcBef>
                <a:spcPct val="30000"/>
              </a:spcBef>
              <a:buClr>
                <a:srgbClr val="008040"/>
              </a:buClr>
              <a:buSzPct val="70000"/>
              <a:buFont typeface="Courier New" pitchFamily="49" charset="0"/>
              <a:buChar char="o"/>
              <a:tabLst>
                <a:tab pos="895350" algn="l"/>
              </a:tabLst>
            </a:pPr>
            <a:r>
              <a:rPr lang="de-DE" sz="1800" b="0" dirty="0"/>
              <a:t>Büro</a:t>
            </a:r>
          </a:p>
          <a:p>
            <a:pPr marL="1284287" lvl="3" indent="-285750" algn="l">
              <a:spcBef>
                <a:spcPct val="30000"/>
              </a:spcBef>
              <a:buClr>
                <a:srgbClr val="008040"/>
              </a:buClr>
              <a:buSzPct val="70000"/>
              <a:buFont typeface="Courier New" pitchFamily="49" charset="0"/>
              <a:buChar char="o"/>
              <a:tabLst>
                <a:tab pos="895350" algn="l"/>
              </a:tabLst>
            </a:pPr>
            <a:r>
              <a:rPr lang="de-DE" sz="1800" b="0" dirty="0"/>
              <a:t>HES</a:t>
            </a:r>
          </a:p>
          <a:p>
            <a:pPr marL="1284287" lvl="3" indent="-285750" algn="l">
              <a:spcBef>
                <a:spcPct val="30000"/>
              </a:spcBef>
              <a:buClr>
                <a:srgbClr val="008040"/>
              </a:buClr>
              <a:buSzPct val="70000"/>
              <a:buFont typeface="Courier New" pitchFamily="49" charset="0"/>
              <a:buChar char="o"/>
              <a:tabLst>
                <a:tab pos="895350" algn="l"/>
              </a:tabLst>
            </a:pPr>
            <a:r>
              <a:rPr lang="de-DE" sz="1800" b="0" dirty="0"/>
              <a:t>Lager </a:t>
            </a:r>
          </a:p>
          <a:p>
            <a:pPr marL="1284287" lvl="3" indent="-285750" algn="l">
              <a:spcBef>
                <a:spcPct val="30000"/>
              </a:spcBef>
              <a:buClr>
                <a:srgbClr val="008040"/>
              </a:buClr>
              <a:buSzPct val="70000"/>
              <a:buFont typeface="Courier New" pitchFamily="49" charset="0"/>
              <a:buChar char="o"/>
              <a:tabLst>
                <a:tab pos="895350" algn="l"/>
              </a:tabLst>
            </a:pPr>
            <a:r>
              <a:rPr lang="de-DE" sz="1800" b="0" dirty="0"/>
              <a:t>Nebengeschäft</a:t>
            </a:r>
          </a:p>
          <a:p>
            <a:pPr marL="827087" lvl="2" indent="-285750" algn="l">
              <a:spcBef>
                <a:spcPct val="30000"/>
              </a:spcBef>
              <a:buClr>
                <a:srgbClr val="008040"/>
              </a:buClr>
              <a:buSzPct val="70000"/>
              <a:buFont typeface="Courier New" pitchFamily="49" charset="0"/>
              <a:buChar char="o"/>
              <a:tabLst>
                <a:tab pos="895350" algn="l"/>
              </a:tabLst>
            </a:pPr>
            <a:r>
              <a:rPr lang="de-DE" sz="1800" b="0" dirty="0"/>
              <a:t>Befragungszeitraum: 03.08.2020 – 25.09.2020</a:t>
            </a:r>
          </a:p>
        </p:txBody>
      </p:sp>
      <p:pic>
        <p:nvPicPr>
          <p:cNvPr id="6" name="Audio 5">
            <a:hlinkClick r:id="" action="ppaction://media"/>
            <a:extLst>
              <a:ext uri="{FF2B5EF4-FFF2-40B4-BE49-F238E27FC236}">
                <a16:creationId xmlns:a16="http://schemas.microsoft.com/office/drawing/2014/main" id="{B9051964-264E-471D-80CA-EED2CA570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0742"/>
    </mc:Choice>
    <mc:Fallback xmlns="">
      <p:transition advTm="7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547688" y="1487488"/>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5125" lvl="2" algn="l">
              <a:spcBef>
                <a:spcPct val="30000"/>
              </a:spcBef>
              <a:buClr>
                <a:srgbClr val="008040"/>
              </a:buClr>
              <a:buSzPct val="70000"/>
              <a:tabLst>
                <a:tab pos="895350" algn="l"/>
              </a:tabLst>
            </a:pPr>
            <a:r>
              <a:rPr lang="de-DE" sz="1800" b="0" dirty="0"/>
              <a:t>Die Auswertung erfolgt defizitorientiert, da das Ziel die Ableitung von Maßnahmen ist (</a:t>
            </a:r>
            <a:r>
              <a:rPr lang="de-DE" sz="1800" b="0" u="sng" dirty="0"/>
              <a:t>in der Kommunikation sollten auch positive Aspekte hervorgehoben werden</a:t>
            </a:r>
            <a:r>
              <a:rPr lang="de-DE" sz="1800" b="0" dirty="0"/>
              <a:t>):</a:t>
            </a:r>
          </a:p>
          <a:p>
            <a:pPr marL="541337" lvl="2" algn="l">
              <a:spcBef>
                <a:spcPct val="30000"/>
              </a:spcBef>
              <a:buClr>
                <a:srgbClr val="008040"/>
              </a:buClr>
              <a:buSzPct val="70000"/>
              <a:tabLst>
                <a:tab pos="895350" algn="l"/>
              </a:tabLst>
            </a:pPr>
            <a:endParaRPr lang="de-DE" sz="1800" b="0" dirty="0"/>
          </a:p>
          <a:p>
            <a:pPr marL="361950" indent="-361950" algn="l">
              <a:spcBef>
                <a:spcPct val="30000"/>
              </a:spcBef>
              <a:buClr>
                <a:schemeClr val="accent1"/>
              </a:buClr>
              <a:buFont typeface="Arial" pitchFamily="34" charset="0"/>
              <a:buChar char="•"/>
            </a:pPr>
            <a:r>
              <a:rPr lang="de-DE" sz="1800" b="0" dirty="0"/>
              <a:t>Auswertungsparameter</a:t>
            </a:r>
          </a:p>
          <a:p>
            <a:pPr marL="827087" lvl="2" indent="-285750" algn="l">
              <a:spcBef>
                <a:spcPct val="30000"/>
              </a:spcBef>
              <a:buClr>
                <a:srgbClr val="008040"/>
              </a:buClr>
              <a:buSzPct val="70000"/>
              <a:buFont typeface="Courier New" pitchFamily="49" charset="0"/>
              <a:buChar char="o"/>
              <a:tabLst>
                <a:tab pos="895350" algn="l"/>
              </a:tabLst>
            </a:pPr>
            <a:r>
              <a:rPr lang="de-DE" sz="1800" b="0" dirty="0"/>
              <a:t>IST-Wert – Bereiche: </a:t>
            </a:r>
          </a:p>
          <a:p>
            <a:pPr marL="1276350" lvl="2" indent="-361950" algn="l">
              <a:spcBef>
                <a:spcPct val="30000"/>
              </a:spcBef>
              <a:buClr>
                <a:schemeClr val="bg2"/>
              </a:buClr>
              <a:buSzPct val="70000"/>
              <a:buFont typeface="Symbol" pitchFamily="18" charset="2"/>
              <a:buChar char="-"/>
              <a:tabLst>
                <a:tab pos="895350" algn="l"/>
              </a:tabLst>
            </a:pPr>
            <a:r>
              <a:rPr lang="de-DE" sz="1800" b="0" dirty="0"/>
              <a:t>&lt; 2,5 	= </a:t>
            </a:r>
            <a:r>
              <a:rPr lang="de-DE" sz="1800" b="0" dirty="0">
                <a:solidFill>
                  <a:srgbClr val="FF0000"/>
                </a:solidFill>
              </a:rPr>
              <a:t>Hoher Handlungsbedarf </a:t>
            </a:r>
            <a:r>
              <a:rPr lang="de-DE" sz="1800" b="0" dirty="0"/>
              <a:t>(genaue Betrachtung zu empfehlen)</a:t>
            </a:r>
          </a:p>
          <a:p>
            <a:pPr marL="1276350" lvl="2" indent="-361950" algn="l">
              <a:spcBef>
                <a:spcPct val="30000"/>
              </a:spcBef>
              <a:buClr>
                <a:schemeClr val="bg2"/>
              </a:buClr>
              <a:buSzPct val="70000"/>
              <a:buFont typeface="Symbol" pitchFamily="18" charset="2"/>
              <a:buChar char="-"/>
              <a:tabLst>
                <a:tab pos="895350" algn="l"/>
              </a:tabLst>
            </a:pPr>
            <a:r>
              <a:rPr lang="de-DE" sz="1800" b="0" dirty="0"/>
              <a:t>2,5 – 3,5 	= Mittlerer Handlungsbedarf</a:t>
            </a:r>
          </a:p>
          <a:p>
            <a:pPr marL="1276350" lvl="2" indent="-361950" algn="l">
              <a:spcBef>
                <a:spcPct val="30000"/>
              </a:spcBef>
              <a:buClr>
                <a:schemeClr val="bg2"/>
              </a:buClr>
              <a:buSzPct val="70000"/>
              <a:buFont typeface="Symbol" pitchFamily="18" charset="2"/>
              <a:buChar char="-"/>
              <a:tabLst>
                <a:tab pos="895350" algn="l"/>
              </a:tabLst>
            </a:pPr>
            <a:r>
              <a:rPr lang="de-DE" sz="1800" b="0" dirty="0"/>
              <a:t>&gt; 3,5 	= Niedriger Handlungsbedarf</a:t>
            </a:r>
          </a:p>
          <a:p>
            <a:pPr marL="1276350" lvl="2" indent="-361950" algn="l">
              <a:spcBef>
                <a:spcPct val="30000"/>
              </a:spcBef>
              <a:buClr>
                <a:schemeClr val="bg2"/>
              </a:buClr>
              <a:buSzPct val="70000"/>
              <a:buFont typeface="Symbol" pitchFamily="18" charset="2"/>
              <a:buChar char="-"/>
              <a:tabLst>
                <a:tab pos="895350" algn="l"/>
              </a:tabLst>
            </a:pPr>
            <a:r>
              <a:rPr lang="de-DE" sz="1800" b="0" dirty="0"/>
              <a:t>Symbol: </a:t>
            </a:r>
          </a:p>
          <a:p>
            <a:pPr marL="895350" lvl="2" indent="-354013" algn="l">
              <a:spcBef>
                <a:spcPct val="30000"/>
              </a:spcBef>
              <a:buClr>
                <a:srgbClr val="008040"/>
              </a:buClr>
              <a:buSzPct val="70000"/>
              <a:buFont typeface="Wingdings" pitchFamily="2" charset="2"/>
              <a:buChar char="©"/>
              <a:tabLst>
                <a:tab pos="895350" algn="l"/>
              </a:tabLst>
            </a:pPr>
            <a:endParaRPr lang="de-DE" sz="1800" b="0" dirty="0"/>
          </a:p>
          <a:p>
            <a:pPr marL="895350" lvl="2" indent="-354013" algn="l">
              <a:spcBef>
                <a:spcPct val="30000"/>
              </a:spcBef>
              <a:buClr>
                <a:srgbClr val="008040"/>
              </a:buClr>
              <a:buSzPct val="70000"/>
              <a:buFont typeface="Courier New" pitchFamily="49" charset="0"/>
              <a:buChar char="o"/>
              <a:tabLst>
                <a:tab pos="895350" algn="l"/>
              </a:tabLst>
            </a:pPr>
            <a:r>
              <a:rPr lang="de-DE" sz="1800" b="0" dirty="0"/>
              <a:t>Abweichung IST – </a:t>
            </a:r>
            <a:r>
              <a:rPr lang="de-DE" sz="1800" b="0" dirty="0" err="1"/>
              <a:t>SOLL-Wert</a:t>
            </a:r>
            <a:r>
              <a:rPr lang="de-DE" sz="1800" b="0" dirty="0"/>
              <a:t>: </a:t>
            </a:r>
          </a:p>
          <a:p>
            <a:pPr marL="1276350" lvl="2" indent="-361950" algn="l">
              <a:spcBef>
                <a:spcPct val="30000"/>
              </a:spcBef>
              <a:buClr>
                <a:schemeClr val="bg2"/>
              </a:buClr>
              <a:buFont typeface="Symbol" pitchFamily="18" charset="2"/>
              <a:buChar char="-"/>
            </a:pPr>
            <a:r>
              <a:rPr lang="de-DE" sz="1800" b="0" dirty="0"/>
              <a:t>Differenz ≥ 1,0 = </a:t>
            </a:r>
            <a:r>
              <a:rPr lang="de-DE" sz="1800" b="0" dirty="0">
                <a:solidFill>
                  <a:srgbClr val="FF0000"/>
                </a:solidFill>
              </a:rPr>
              <a:t>Handlungsbedarf</a:t>
            </a:r>
            <a:r>
              <a:rPr lang="de-DE" sz="1800" b="0" dirty="0"/>
              <a:t> (genaue Betrachtung zu empfehlen)</a:t>
            </a:r>
          </a:p>
          <a:p>
            <a:pPr marL="1276350" lvl="2" indent="-361950" algn="l">
              <a:spcBef>
                <a:spcPct val="30000"/>
              </a:spcBef>
              <a:buClr>
                <a:schemeClr val="bg2"/>
              </a:buClr>
              <a:buFont typeface="Symbol" pitchFamily="18" charset="2"/>
              <a:buChar char="-"/>
            </a:pPr>
            <a:r>
              <a:rPr lang="de-DE" sz="1800" b="0" dirty="0"/>
              <a:t>Symbol:</a:t>
            </a:r>
          </a:p>
          <a:p>
            <a:pPr marL="895350" lvl="2" indent="-354013" algn="l">
              <a:spcBef>
                <a:spcPct val="30000"/>
              </a:spcBef>
              <a:buClr>
                <a:srgbClr val="008040"/>
              </a:buClr>
              <a:buSzPct val="70000"/>
              <a:buFont typeface="Wingdings" pitchFamily="2" charset="2"/>
              <a:buChar char="§"/>
              <a:tabLst>
                <a:tab pos="895350" algn="l"/>
              </a:tabLst>
            </a:pPr>
            <a:endParaRPr lang="de-DE" sz="1800" b="0" dirty="0"/>
          </a:p>
          <a:p>
            <a:pPr marL="998538" lvl="2" algn="l">
              <a:spcBef>
                <a:spcPct val="30000"/>
              </a:spcBef>
              <a:buClr>
                <a:srgbClr val="008040"/>
              </a:buClr>
              <a:buSzPct val="80000"/>
            </a:pPr>
            <a:endParaRPr lang="de-DE" sz="1800" b="0" dirty="0"/>
          </a:p>
        </p:txBody>
      </p:sp>
      <p:cxnSp>
        <p:nvCxnSpPr>
          <p:cNvPr id="4" name="Gerade Verbindung mit Pfeil 3"/>
          <p:cNvCxnSpPr/>
          <p:nvPr/>
        </p:nvCxnSpPr>
        <p:spPr bwMode="auto">
          <a:xfrm>
            <a:off x="2838450" y="5667375"/>
            <a:ext cx="0" cy="287338"/>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sp>
        <p:nvSpPr>
          <p:cNvPr id="9" name="Ellipse 8"/>
          <p:cNvSpPr/>
          <p:nvPr/>
        </p:nvSpPr>
        <p:spPr bwMode="auto">
          <a:xfrm>
            <a:off x="2714625" y="4293690"/>
            <a:ext cx="1038224" cy="22116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a:ln>
                <a:noFill/>
              </a:ln>
              <a:solidFill>
                <a:schemeClr val="tx1"/>
              </a:solidFill>
              <a:effectLst/>
              <a:latin typeface="Arial" charset="0"/>
            </a:endParaRPr>
          </a:p>
        </p:txBody>
      </p:sp>
      <p:sp>
        <p:nvSpPr>
          <p:cNvPr id="6" name="Rectangle 2"/>
          <p:cNvSpPr>
            <a:spLocks noChangeArrowheads="1"/>
          </p:cNvSpPr>
          <p:nvPr/>
        </p:nvSpPr>
        <p:spPr bwMode="auto">
          <a:xfrm>
            <a:off x="381000" y="152400"/>
            <a:ext cx="9366250" cy="34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600" dirty="0">
                <a:solidFill>
                  <a:schemeClr val="bg1"/>
                </a:solidFill>
              </a:rPr>
              <a:t>Basis-Informationen</a:t>
            </a:r>
          </a:p>
        </p:txBody>
      </p:sp>
      <p:pic>
        <p:nvPicPr>
          <p:cNvPr id="2" name="Audio 1">
            <a:hlinkClick r:id="" action="ppaction://media"/>
            <a:extLst>
              <a:ext uri="{FF2B5EF4-FFF2-40B4-BE49-F238E27FC236}">
                <a16:creationId xmlns:a16="http://schemas.microsoft.com/office/drawing/2014/main" id="{7DC2D5D6-BBDE-4295-9F43-A1F740E1A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872223173"/>
      </p:ext>
    </p:extLst>
  </p:cSld>
  <p:clrMapOvr>
    <a:masterClrMapping/>
  </p:clrMapOvr>
  <mc:AlternateContent xmlns:mc="http://schemas.openxmlformats.org/markup-compatibility/2006" xmlns:p14="http://schemas.microsoft.com/office/powerpoint/2010/main">
    <mc:Choice Requires="p14">
      <p:transition p14:dur="0" advTm="123298"/>
    </mc:Choice>
    <mc:Fallback xmlns="">
      <p:transition advTm="12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5" name="Rectangle 7"/>
          <p:cNvSpPr>
            <a:spLocks noChangeArrowheads="1"/>
          </p:cNvSpPr>
          <p:nvPr/>
        </p:nvSpPr>
        <p:spPr bwMode="auto">
          <a:xfrm>
            <a:off x="981234" y="1277938"/>
            <a:ext cx="7943532" cy="17526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30000"/>
              </a:spcBef>
              <a:buClr>
                <a:srgbClr val="008040"/>
              </a:buClr>
              <a:buFont typeface="Wingdings" pitchFamily="2" charset="2"/>
              <a:buNone/>
            </a:pPr>
            <a:r>
              <a:rPr lang="de-DE" sz="4000" b="0" dirty="0"/>
              <a:t>Mitarbeiterbefragung</a:t>
            </a:r>
          </a:p>
          <a:p>
            <a:pPr marL="342900" indent="-342900">
              <a:spcBef>
                <a:spcPct val="30000"/>
              </a:spcBef>
              <a:buClr>
                <a:srgbClr val="008040"/>
              </a:buClr>
              <a:buFont typeface="Wingdings" pitchFamily="2" charset="2"/>
              <a:buNone/>
            </a:pPr>
            <a:r>
              <a:rPr lang="de-DE" sz="2800" b="0" dirty="0"/>
              <a:t>Auswertung</a:t>
            </a:r>
          </a:p>
          <a:p>
            <a:pPr marL="342900" indent="-342900">
              <a:spcBef>
                <a:spcPct val="30000"/>
              </a:spcBef>
              <a:buClr>
                <a:srgbClr val="008040"/>
              </a:buClr>
              <a:buFont typeface="Wingdings" pitchFamily="2" charset="2"/>
              <a:buNone/>
            </a:pPr>
            <a:endParaRPr lang="de-DE" sz="2800" b="0" dirty="0"/>
          </a:p>
          <a:p>
            <a:pPr marL="342900" indent="-342900">
              <a:spcBef>
                <a:spcPct val="30000"/>
              </a:spcBef>
              <a:buClr>
                <a:srgbClr val="008040"/>
              </a:buClr>
              <a:buFont typeface="Wingdings" pitchFamily="2" charset="2"/>
              <a:buNone/>
            </a:pPr>
            <a:r>
              <a:rPr lang="de-DE" sz="4000" b="0" dirty="0">
                <a:solidFill>
                  <a:schemeClr val="accent1"/>
                </a:solidFill>
              </a:rPr>
              <a:t>Willi Rossbach Möbeltransporte</a:t>
            </a:r>
          </a:p>
          <a:p>
            <a:pPr marL="342900" indent="-342900">
              <a:spcBef>
                <a:spcPct val="30000"/>
              </a:spcBef>
              <a:buClr>
                <a:srgbClr val="008040"/>
              </a:buClr>
              <a:buFont typeface="Wingdings" pitchFamily="2" charset="2"/>
              <a:buNone/>
            </a:pPr>
            <a:r>
              <a:rPr lang="de-DE" sz="4000" b="0" dirty="0">
                <a:solidFill>
                  <a:schemeClr val="accent1"/>
                </a:solidFill>
              </a:rPr>
              <a:t>- gesamt - </a:t>
            </a:r>
            <a:endParaRPr lang="de-DE" sz="2800" b="0" dirty="0">
              <a:solidFill>
                <a:schemeClr val="bg2"/>
              </a:solidFill>
            </a:endParaRPr>
          </a:p>
          <a:p>
            <a:pPr marL="342900" indent="-342900">
              <a:spcBef>
                <a:spcPct val="30000"/>
              </a:spcBef>
              <a:buClr>
                <a:srgbClr val="008040"/>
              </a:buClr>
              <a:buFont typeface="Wingdings" pitchFamily="2" charset="2"/>
              <a:buChar char="u"/>
            </a:pPr>
            <a:endParaRPr lang="de-DE" sz="2400" b="0" dirty="0">
              <a:solidFill>
                <a:schemeClr val="bg2"/>
              </a:solidFill>
            </a:endParaRPr>
          </a:p>
          <a:p>
            <a:pPr marL="342900" indent="-342900">
              <a:spcBef>
                <a:spcPct val="30000"/>
              </a:spcBef>
              <a:buClr>
                <a:srgbClr val="008040"/>
              </a:buClr>
              <a:buFont typeface="Wingdings" pitchFamily="2" charset="2"/>
              <a:buNone/>
            </a:pPr>
            <a:endParaRPr lang="de-DE" sz="2400" b="0" dirty="0">
              <a:solidFill>
                <a:schemeClr val="bg2"/>
              </a:solidFill>
            </a:endParaRPr>
          </a:p>
          <a:p>
            <a:pPr marL="342900" indent="-342900">
              <a:spcBef>
                <a:spcPct val="30000"/>
              </a:spcBef>
              <a:buClr>
                <a:srgbClr val="008040"/>
              </a:buClr>
              <a:buFont typeface="Wingdings" pitchFamily="2" charset="2"/>
              <a:buChar char="u"/>
            </a:pPr>
            <a:endParaRPr lang="de-DE" sz="2400" b="0" dirty="0">
              <a:solidFill>
                <a:schemeClr val="bg2"/>
              </a:solidFill>
            </a:endParaRPr>
          </a:p>
          <a:p>
            <a:pPr marL="342900" indent="-342900">
              <a:spcBef>
                <a:spcPct val="30000"/>
              </a:spcBef>
              <a:buClr>
                <a:srgbClr val="008040"/>
              </a:buClr>
              <a:buFont typeface="Wingdings" pitchFamily="2" charset="2"/>
              <a:buChar char="u"/>
            </a:pPr>
            <a:endParaRPr lang="de-DE" sz="15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2400" b="0" dirty="0">
              <a:solidFill>
                <a:schemeClr val="bg2"/>
              </a:solidFill>
            </a:endParaRPr>
          </a:p>
          <a:p>
            <a:pPr marL="342900" indent="-342900">
              <a:spcBef>
                <a:spcPct val="30000"/>
              </a:spcBef>
              <a:buClr>
                <a:srgbClr val="008040"/>
              </a:buClr>
              <a:buFont typeface="Wingdings" pitchFamily="2" charset="2"/>
              <a:buNone/>
            </a:pPr>
            <a:br>
              <a:rPr lang="de-DE" sz="2400" b="0" dirty="0">
                <a:solidFill>
                  <a:schemeClr val="bg2"/>
                </a:solidFill>
              </a:rPr>
            </a:br>
            <a:br>
              <a:rPr lang="de-DE" sz="2400" b="0" dirty="0">
                <a:solidFill>
                  <a:schemeClr val="bg2"/>
                </a:solidFill>
              </a:rPr>
            </a:br>
            <a:endParaRPr lang="en-US" sz="2400" b="0" dirty="0">
              <a:solidFill>
                <a:schemeClr val="bg2"/>
              </a:solidFill>
            </a:endParaRPr>
          </a:p>
        </p:txBody>
      </p:sp>
      <p:sp>
        <p:nvSpPr>
          <p:cNvPr id="145426" name="AutoShape 18" descr="gif&amp;filename=pic00041"/>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145428" name="AutoShape 20" descr="gif&amp;filename=pic00041"/>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dirty="0"/>
          </a:p>
        </p:txBody>
      </p:sp>
      <p:pic>
        <p:nvPicPr>
          <p:cNvPr id="5" name="Audio 4">
            <a:hlinkClick r:id="" action="ppaction://media"/>
            <a:extLst>
              <a:ext uri="{FF2B5EF4-FFF2-40B4-BE49-F238E27FC236}">
                <a16:creationId xmlns:a16="http://schemas.microsoft.com/office/drawing/2014/main" id="{8FA689AD-AF77-4F0D-A581-4109621FF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466703378"/>
      </p:ext>
    </p:extLst>
  </p:cSld>
  <p:clrMapOvr>
    <a:masterClrMapping/>
  </p:clrMapOvr>
  <mc:AlternateContent xmlns:mc="http://schemas.openxmlformats.org/markup-compatibility/2006" xmlns:p14="http://schemas.microsoft.com/office/powerpoint/2010/main">
    <mc:Choice Requires="p14">
      <p:transition p14:dur="0" advTm="64442"/>
    </mc:Choice>
    <mc:Fallback xmlns="">
      <p:transition advTm="6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26" name="Rectangle 2"/>
          <p:cNvSpPr>
            <a:spLocks noChangeArrowheads="1"/>
          </p:cNvSpPr>
          <p:nvPr/>
        </p:nvSpPr>
        <p:spPr bwMode="auto">
          <a:xfrm>
            <a:off x="381000" y="152400"/>
            <a:ext cx="9366250"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600" dirty="0">
                <a:solidFill>
                  <a:schemeClr val="bg1"/>
                </a:solidFill>
              </a:rPr>
              <a:t>Humankriterien – 2016 Willi Rossbach Möbeltransporte (n = 31)</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1114425"/>
            <a:ext cx="104679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llipse 23"/>
          <p:cNvSpPr/>
          <p:nvPr/>
        </p:nvSpPr>
        <p:spPr bwMode="auto">
          <a:xfrm>
            <a:off x="1839769" y="1604602"/>
            <a:ext cx="2090983" cy="39908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a:ln>
                <a:noFill/>
              </a:ln>
              <a:solidFill>
                <a:schemeClr val="tx1"/>
              </a:solidFill>
              <a:effectLst/>
              <a:latin typeface="Arial" charset="0"/>
            </a:endParaRPr>
          </a:p>
        </p:txBody>
      </p:sp>
      <p:sp>
        <p:nvSpPr>
          <p:cNvPr id="21" name="Ellipse 20"/>
          <p:cNvSpPr/>
          <p:nvPr/>
        </p:nvSpPr>
        <p:spPr bwMode="auto">
          <a:xfrm>
            <a:off x="7091226" y="3885406"/>
            <a:ext cx="2212975" cy="39908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a:ln>
                <a:noFill/>
              </a:ln>
              <a:solidFill>
                <a:schemeClr val="tx1"/>
              </a:solidFill>
              <a:effectLst/>
              <a:latin typeface="Arial" charset="0"/>
            </a:endParaRPr>
          </a:p>
        </p:txBody>
      </p:sp>
      <p:sp>
        <p:nvSpPr>
          <p:cNvPr id="28" name="Ellipse 27"/>
          <p:cNvSpPr/>
          <p:nvPr/>
        </p:nvSpPr>
        <p:spPr bwMode="auto">
          <a:xfrm>
            <a:off x="2565400" y="5696920"/>
            <a:ext cx="1907872" cy="39908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de-DE" sz="3600" b="0" i="0" u="none" strike="noStrike" cap="none" normalizeH="0" baseline="0">
              <a:ln>
                <a:noFill/>
              </a:ln>
              <a:solidFill>
                <a:schemeClr val="tx1"/>
              </a:solidFill>
              <a:effectLst/>
              <a:latin typeface="Arial" charset="0"/>
            </a:endParaRPr>
          </a:p>
        </p:txBody>
      </p:sp>
      <p:cxnSp>
        <p:nvCxnSpPr>
          <p:cNvPr id="18" name="Gerade Verbindung mit Pfeil 17"/>
          <p:cNvCxnSpPr/>
          <p:nvPr/>
        </p:nvCxnSpPr>
        <p:spPr bwMode="auto">
          <a:xfrm>
            <a:off x="5341682" y="5020633"/>
            <a:ext cx="174266" cy="545844"/>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7" name="Gerade Verbindung mit Pfeil 16"/>
          <p:cNvCxnSpPr/>
          <p:nvPr/>
        </p:nvCxnSpPr>
        <p:spPr bwMode="auto">
          <a:xfrm>
            <a:off x="6003297" y="3885406"/>
            <a:ext cx="607631" cy="9404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7" name="Gerade Verbindung mit Pfeil 26"/>
          <p:cNvCxnSpPr/>
          <p:nvPr/>
        </p:nvCxnSpPr>
        <p:spPr bwMode="auto">
          <a:xfrm flipV="1">
            <a:off x="4515947" y="4786051"/>
            <a:ext cx="153278" cy="507504"/>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6" name="Gerade Verbindung mit Pfeil 15"/>
          <p:cNvCxnSpPr/>
          <p:nvPr/>
        </p:nvCxnSpPr>
        <p:spPr bwMode="auto">
          <a:xfrm flipV="1">
            <a:off x="3486110" y="4652821"/>
            <a:ext cx="444642" cy="386982"/>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15" name="Gerade Verbindung mit Pfeil 14"/>
          <p:cNvCxnSpPr/>
          <p:nvPr/>
        </p:nvCxnSpPr>
        <p:spPr bwMode="auto">
          <a:xfrm>
            <a:off x="3175705" y="2931747"/>
            <a:ext cx="532726" cy="272922"/>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25" name="Gerade Verbindung mit Pfeil 24"/>
          <p:cNvCxnSpPr/>
          <p:nvPr/>
        </p:nvCxnSpPr>
        <p:spPr bwMode="auto">
          <a:xfrm>
            <a:off x="4037941" y="2258041"/>
            <a:ext cx="376700" cy="578171"/>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13" name="Audio 12">
            <a:hlinkClick r:id="" action="ppaction://media"/>
            <a:extLst>
              <a:ext uri="{FF2B5EF4-FFF2-40B4-BE49-F238E27FC236}">
                <a16:creationId xmlns:a16="http://schemas.microsoft.com/office/drawing/2014/main" id="{0DBB5698-5CA9-4A76-AAEE-6FB8F51E17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080500" y="6032500"/>
            <a:ext cx="609600" cy="609600"/>
          </a:xfrm>
          <a:prstGeom prst="rect">
            <a:avLst/>
          </a:prstGeom>
        </p:spPr>
      </p:pic>
    </p:spTree>
    <p:custDataLst>
      <p:tags r:id="rId1"/>
    </p:custDataLst>
    <p:extLst>
      <p:ext uri="{BB962C8B-B14F-4D97-AF65-F5344CB8AC3E}">
        <p14:creationId xmlns:p14="http://schemas.microsoft.com/office/powerpoint/2010/main" val="1956755064"/>
      </p:ext>
    </p:extLst>
  </p:cSld>
  <p:clrMapOvr>
    <a:masterClrMapping/>
  </p:clrMapOvr>
  <mc:AlternateContent xmlns:mc="http://schemas.openxmlformats.org/markup-compatibility/2006" xmlns:p14="http://schemas.microsoft.com/office/powerpoint/2010/main">
    <mc:Choice Requires="p14">
      <p:transition p14:dur="10" advTm="229014"/>
    </mc:Choice>
    <mc:Fallback xmlns="">
      <p:transition advTm="22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24" grpId="0" animBg="1"/>
      <p:bldP spid="21"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26" name="Rectangle 2"/>
          <p:cNvSpPr>
            <a:spLocks noChangeArrowheads="1"/>
          </p:cNvSpPr>
          <p:nvPr/>
        </p:nvSpPr>
        <p:spPr bwMode="auto">
          <a:xfrm>
            <a:off x="381000" y="152400"/>
            <a:ext cx="9366250"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600" dirty="0">
                <a:solidFill>
                  <a:schemeClr val="bg1"/>
                </a:solidFill>
              </a:rPr>
              <a:t>Humankriterien – 2020 Willi Rossbach Möbeltransporte (n = 52)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38300"/>
            <a:ext cx="9835908"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rade Verbindung mit Pfeil 16"/>
          <p:cNvCxnSpPr/>
          <p:nvPr/>
        </p:nvCxnSpPr>
        <p:spPr bwMode="auto">
          <a:xfrm>
            <a:off x="6346553" y="3909156"/>
            <a:ext cx="440470" cy="0"/>
          </a:xfrm>
          <a:prstGeom prst="straightConnector1">
            <a:avLst/>
          </a:prstGeom>
          <a:solidFill>
            <a:schemeClr val="accent1"/>
          </a:solidFill>
          <a:ln w="28575" cap="flat" cmpd="sng" algn="ctr">
            <a:solidFill>
              <a:srgbClr val="FF0000"/>
            </a:solidFill>
            <a:prstDash val="solid"/>
            <a:round/>
            <a:headEnd type="triangle" w="med" len="med"/>
            <a:tailEnd type="triangle" w="med" len="med"/>
          </a:ln>
          <a:effectLst/>
        </p:spPr>
      </p:cxnSp>
      <p:pic>
        <p:nvPicPr>
          <p:cNvPr id="2" name="Audio 1">
            <a:hlinkClick r:id="" action="ppaction://media"/>
            <a:extLst>
              <a:ext uri="{FF2B5EF4-FFF2-40B4-BE49-F238E27FC236}">
                <a16:creationId xmlns:a16="http://schemas.microsoft.com/office/drawing/2014/main" id="{BFB971AF-D892-43F3-9E50-EFD90A4003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98135392"/>
      </p:ext>
    </p:extLst>
  </p:cSld>
  <p:clrMapOvr>
    <a:masterClrMapping/>
  </p:clrMapOvr>
  <mc:AlternateContent xmlns:mc="http://schemas.openxmlformats.org/markup-compatibility/2006" xmlns:p14="http://schemas.microsoft.com/office/powerpoint/2010/main">
    <mc:Choice Requires="p14">
      <p:transition p14:dur="10" advTm="108189"/>
    </mc:Choice>
    <mc:Fallback xmlns="">
      <p:transition advTm="10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5" name="Rectangle 7"/>
          <p:cNvSpPr>
            <a:spLocks noChangeArrowheads="1"/>
          </p:cNvSpPr>
          <p:nvPr/>
        </p:nvSpPr>
        <p:spPr bwMode="auto">
          <a:xfrm>
            <a:off x="1423988" y="1277938"/>
            <a:ext cx="7150100" cy="17526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30000"/>
              </a:spcBef>
              <a:buClr>
                <a:srgbClr val="008040"/>
              </a:buClr>
              <a:buFont typeface="Wingdings" pitchFamily="2" charset="2"/>
              <a:buNone/>
            </a:pPr>
            <a:r>
              <a:rPr lang="de-DE" sz="4000" b="0" dirty="0"/>
              <a:t>Mitarbeiterbefragung</a:t>
            </a:r>
          </a:p>
          <a:p>
            <a:pPr marL="342900" indent="-342900">
              <a:spcBef>
                <a:spcPct val="30000"/>
              </a:spcBef>
              <a:buClr>
                <a:srgbClr val="008040"/>
              </a:buClr>
              <a:buFont typeface="Wingdings" pitchFamily="2" charset="2"/>
              <a:buNone/>
            </a:pPr>
            <a:r>
              <a:rPr lang="de-DE" sz="2800" b="0" dirty="0"/>
              <a:t>Auswertung</a:t>
            </a:r>
          </a:p>
          <a:p>
            <a:pPr marL="342900" indent="-342900">
              <a:spcBef>
                <a:spcPct val="30000"/>
              </a:spcBef>
              <a:buClr>
                <a:srgbClr val="008040"/>
              </a:buClr>
              <a:buFont typeface="Wingdings" pitchFamily="2" charset="2"/>
              <a:buNone/>
            </a:pPr>
            <a:endParaRPr lang="de-DE" sz="2800" b="0" dirty="0"/>
          </a:p>
          <a:p>
            <a:pPr marL="342900" indent="-342900">
              <a:spcBef>
                <a:spcPct val="30000"/>
              </a:spcBef>
              <a:buClr>
                <a:srgbClr val="008040"/>
              </a:buClr>
              <a:buFont typeface="Wingdings" pitchFamily="2" charset="2"/>
              <a:buNone/>
            </a:pPr>
            <a:endParaRPr lang="de-DE" sz="2800" b="0" dirty="0"/>
          </a:p>
          <a:p>
            <a:pPr marL="342900" indent="-342900">
              <a:spcBef>
                <a:spcPct val="30000"/>
              </a:spcBef>
              <a:buClr>
                <a:srgbClr val="008040"/>
              </a:buClr>
              <a:buFont typeface="Wingdings" pitchFamily="2" charset="2"/>
              <a:buNone/>
            </a:pPr>
            <a:r>
              <a:rPr lang="de-DE" sz="4000" b="0" dirty="0">
                <a:solidFill>
                  <a:schemeClr val="accent1"/>
                </a:solidFill>
              </a:rPr>
              <a:t>Bereiche</a:t>
            </a:r>
            <a:endParaRPr lang="de-DE" sz="2800" b="0" dirty="0">
              <a:solidFill>
                <a:schemeClr val="bg2"/>
              </a:solidFill>
            </a:endParaRPr>
          </a:p>
          <a:p>
            <a:pPr marL="342900" indent="-342900">
              <a:spcBef>
                <a:spcPct val="30000"/>
              </a:spcBef>
              <a:buClr>
                <a:srgbClr val="008040"/>
              </a:buClr>
              <a:buFont typeface="Wingdings" pitchFamily="2" charset="2"/>
              <a:buChar char="u"/>
            </a:pPr>
            <a:endParaRPr lang="de-DE" sz="2400" b="0" dirty="0">
              <a:solidFill>
                <a:schemeClr val="bg2"/>
              </a:solidFill>
            </a:endParaRPr>
          </a:p>
          <a:p>
            <a:pPr marL="342900" indent="-342900">
              <a:spcBef>
                <a:spcPct val="30000"/>
              </a:spcBef>
              <a:buClr>
                <a:srgbClr val="008040"/>
              </a:buClr>
              <a:buFont typeface="Wingdings" pitchFamily="2" charset="2"/>
              <a:buNone/>
            </a:pPr>
            <a:endParaRPr lang="de-DE" sz="2400" b="0" dirty="0">
              <a:solidFill>
                <a:schemeClr val="bg2"/>
              </a:solidFill>
            </a:endParaRPr>
          </a:p>
          <a:p>
            <a:pPr marL="342900" indent="-342900">
              <a:spcBef>
                <a:spcPct val="30000"/>
              </a:spcBef>
              <a:buClr>
                <a:srgbClr val="008040"/>
              </a:buClr>
              <a:buFont typeface="Wingdings" pitchFamily="2" charset="2"/>
              <a:buChar char="u"/>
            </a:pPr>
            <a:endParaRPr lang="de-DE" sz="2400" b="0" dirty="0">
              <a:solidFill>
                <a:schemeClr val="bg2"/>
              </a:solidFill>
            </a:endParaRPr>
          </a:p>
          <a:p>
            <a:pPr marL="342900" indent="-342900">
              <a:spcBef>
                <a:spcPct val="30000"/>
              </a:spcBef>
              <a:buClr>
                <a:srgbClr val="008040"/>
              </a:buClr>
              <a:buFont typeface="Wingdings" pitchFamily="2" charset="2"/>
              <a:buChar char="u"/>
            </a:pPr>
            <a:endParaRPr lang="de-DE" sz="15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1400" b="0" dirty="0">
              <a:solidFill>
                <a:schemeClr val="bg2"/>
              </a:solidFill>
            </a:endParaRPr>
          </a:p>
          <a:p>
            <a:pPr marL="342900" indent="-342900">
              <a:spcBef>
                <a:spcPct val="30000"/>
              </a:spcBef>
              <a:buClr>
                <a:srgbClr val="008040"/>
              </a:buClr>
              <a:buFont typeface="Wingdings" pitchFamily="2" charset="2"/>
              <a:buNone/>
            </a:pPr>
            <a:endParaRPr lang="de-DE" sz="2400" b="0" dirty="0">
              <a:solidFill>
                <a:schemeClr val="bg2"/>
              </a:solidFill>
            </a:endParaRPr>
          </a:p>
          <a:p>
            <a:pPr marL="342900" indent="-342900">
              <a:spcBef>
                <a:spcPct val="30000"/>
              </a:spcBef>
              <a:buClr>
                <a:srgbClr val="008040"/>
              </a:buClr>
              <a:buFont typeface="Wingdings" pitchFamily="2" charset="2"/>
              <a:buNone/>
            </a:pPr>
            <a:br>
              <a:rPr lang="de-DE" sz="2400" b="0" dirty="0">
                <a:solidFill>
                  <a:schemeClr val="bg2"/>
                </a:solidFill>
              </a:rPr>
            </a:br>
            <a:br>
              <a:rPr lang="de-DE" sz="2400" b="0" dirty="0">
                <a:solidFill>
                  <a:schemeClr val="bg2"/>
                </a:solidFill>
              </a:rPr>
            </a:br>
            <a:endParaRPr lang="en-US" sz="2400" b="0" dirty="0">
              <a:solidFill>
                <a:schemeClr val="bg2"/>
              </a:solidFill>
            </a:endParaRPr>
          </a:p>
        </p:txBody>
      </p:sp>
      <p:sp>
        <p:nvSpPr>
          <p:cNvPr id="145426" name="AutoShape 18" descr="gif&amp;filename=pic00041"/>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145428" name="AutoShape 20" descr="gif&amp;filename=pic00041"/>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dirty="0"/>
          </a:p>
        </p:txBody>
      </p:sp>
      <p:pic>
        <p:nvPicPr>
          <p:cNvPr id="2" name="Audio 1">
            <a:hlinkClick r:id="" action="ppaction://media"/>
            <a:extLst>
              <a:ext uri="{FF2B5EF4-FFF2-40B4-BE49-F238E27FC236}">
                <a16:creationId xmlns:a16="http://schemas.microsoft.com/office/drawing/2014/main" id="{D5CECF40-16F7-4E0E-B68E-67DDDBFA4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863282685"/>
      </p:ext>
    </p:extLst>
  </p:cSld>
  <p:clrMapOvr>
    <a:masterClrMapping/>
  </p:clrMapOvr>
  <mc:AlternateContent xmlns:mc="http://schemas.openxmlformats.org/markup-compatibility/2006" xmlns:p14="http://schemas.microsoft.com/office/powerpoint/2010/main">
    <mc:Choice Requires="p14">
      <p:transition p14:dur="0" advTm="15497"/>
    </mc:Choice>
    <mc:Fallback xmlns="">
      <p:transition advTm="1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410075" y="960438"/>
            <a:ext cx="5289550" cy="28225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5" name="Rechteck 4"/>
          <p:cNvSpPr/>
          <p:nvPr/>
        </p:nvSpPr>
        <p:spPr>
          <a:xfrm>
            <a:off x="179388" y="3778250"/>
            <a:ext cx="4772025" cy="2854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6" name="Rechteck 5"/>
          <p:cNvSpPr/>
          <p:nvPr/>
        </p:nvSpPr>
        <p:spPr>
          <a:xfrm>
            <a:off x="179388" y="942975"/>
            <a:ext cx="4230687" cy="2835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7" name="Gleichschenkliges Dreieck 6"/>
          <p:cNvSpPr/>
          <p:nvPr/>
        </p:nvSpPr>
        <p:spPr>
          <a:xfrm rot="5400000">
            <a:off x="5637212" y="-284162"/>
            <a:ext cx="2835275" cy="5289550"/>
          </a:xfrm>
          <a:prstGeom prst="triangle">
            <a:avLst>
              <a:gd name="adj"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8" name="Rechteck 7"/>
          <p:cNvSpPr/>
          <p:nvPr/>
        </p:nvSpPr>
        <p:spPr>
          <a:xfrm>
            <a:off x="4948238" y="3768725"/>
            <a:ext cx="4748212" cy="28543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sz="1400" dirty="0">
              <a:solidFill>
                <a:srgbClr val="FFFFFF"/>
              </a:solidFill>
            </a:endParaRPr>
          </a:p>
        </p:txBody>
      </p:sp>
      <p:sp>
        <p:nvSpPr>
          <p:cNvPr id="9" name="Abgerundetes Rechteck 8"/>
          <p:cNvSpPr/>
          <p:nvPr/>
        </p:nvSpPr>
        <p:spPr bwMode="auto">
          <a:xfrm>
            <a:off x="7253288" y="11176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Arbeitsinhalte</a:t>
            </a:r>
          </a:p>
        </p:txBody>
      </p:sp>
      <p:sp>
        <p:nvSpPr>
          <p:cNvPr id="10" name="Abgerundetes Rechteck 9"/>
          <p:cNvSpPr/>
          <p:nvPr/>
        </p:nvSpPr>
        <p:spPr bwMode="auto">
          <a:xfrm>
            <a:off x="8286750" y="6105525"/>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Stressoren</a:t>
            </a:r>
          </a:p>
        </p:txBody>
      </p:sp>
      <p:sp>
        <p:nvSpPr>
          <p:cNvPr id="11" name="Abgerundetes Rechteck 10"/>
          <p:cNvSpPr/>
          <p:nvPr/>
        </p:nvSpPr>
        <p:spPr bwMode="auto">
          <a:xfrm>
            <a:off x="323850" y="6096000"/>
            <a:ext cx="1276350"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Ressourcen</a:t>
            </a:r>
          </a:p>
        </p:txBody>
      </p:sp>
      <p:sp>
        <p:nvSpPr>
          <p:cNvPr id="12" name="Abgerundetes Rechteck 11"/>
          <p:cNvSpPr/>
          <p:nvPr/>
        </p:nvSpPr>
        <p:spPr bwMode="auto">
          <a:xfrm>
            <a:off x="323850" y="1117600"/>
            <a:ext cx="1647825" cy="34290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a:defRPr/>
            </a:pPr>
            <a:r>
              <a:rPr lang="de-DE" sz="1200" dirty="0">
                <a:solidFill>
                  <a:srgbClr val="FFFFFF">
                    <a:lumMod val="50000"/>
                  </a:srgbClr>
                </a:solidFill>
              </a:rPr>
              <a:t>Organisationsklima</a:t>
            </a:r>
          </a:p>
        </p:txBody>
      </p:sp>
      <p:sp>
        <p:nvSpPr>
          <p:cNvPr id="17" name="Rectangle 2"/>
          <p:cNvSpPr>
            <a:spLocks noChangeArrowheads="1"/>
          </p:cNvSpPr>
          <p:nvPr/>
        </p:nvSpPr>
        <p:spPr bwMode="auto">
          <a:xfrm>
            <a:off x="345375" y="56864"/>
            <a:ext cx="9366250"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Büro = 18 TN ( Aushilfen, Auszubildende, Büro HES, Büro Nebengeschäft, </a:t>
            </a:r>
          </a:p>
          <a:p>
            <a:pPr algn="l">
              <a:lnSpc>
                <a:spcPct val="110000"/>
              </a:lnSpc>
              <a:spcBef>
                <a:spcPct val="50000"/>
              </a:spcBef>
            </a:pPr>
            <a:r>
              <a:rPr lang="de-DE" sz="1400" dirty="0">
                <a:solidFill>
                  <a:schemeClr val="bg1"/>
                </a:solidFill>
              </a:rPr>
              <a:t>Disposition, Verwaltung, Aus- und Weiterbildung, Betriebsleitung)</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8" y="1332182"/>
            <a:ext cx="10175078"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3247FD95-E73F-4B2F-BC3E-E20305EB1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94349325"/>
      </p:ext>
    </p:extLst>
  </p:cSld>
  <p:clrMapOvr>
    <a:masterClrMapping/>
  </p:clrMapOvr>
  <mc:AlternateContent xmlns:mc="http://schemas.openxmlformats.org/markup-compatibility/2006" xmlns:p14="http://schemas.microsoft.com/office/powerpoint/2010/main">
    <mc:Choice Requires="p14">
      <p:transition p14:dur="0" advTm="114129"/>
    </mc:Choice>
    <mc:Fallback xmlns="">
      <p:transition advTm="11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547688" y="9199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6" name="Rectangle 3"/>
          <p:cNvSpPr>
            <a:spLocks noChangeArrowheads="1"/>
          </p:cNvSpPr>
          <p:nvPr/>
        </p:nvSpPr>
        <p:spPr bwMode="auto">
          <a:xfrm>
            <a:off x="700088" y="1072312"/>
            <a:ext cx="91424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ct val="30000"/>
              </a:spcBef>
              <a:buClr>
                <a:schemeClr val="bg2"/>
              </a:buClr>
              <a:buFont typeface="Wingdings" pitchFamily="2" charset="2"/>
              <a:buChar char="§"/>
            </a:pPr>
            <a:endParaRPr lang="de-DE" sz="1800" b="0" dirty="0"/>
          </a:p>
        </p:txBody>
      </p:sp>
      <p:sp>
        <p:nvSpPr>
          <p:cNvPr id="5" name="Rectangle 3"/>
          <p:cNvSpPr>
            <a:spLocks noChangeArrowheads="1"/>
          </p:cNvSpPr>
          <p:nvPr/>
        </p:nvSpPr>
        <p:spPr bwMode="auto">
          <a:xfrm>
            <a:off x="492919" y="1098144"/>
            <a:ext cx="9142412" cy="48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lgn="l">
              <a:spcBef>
                <a:spcPts val="600"/>
              </a:spcBef>
              <a:spcAft>
                <a:spcPts val="1200"/>
              </a:spcAft>
              <a:buClr>
                <a:schemeClr val="accent1"/>
              </a:buClr>
              <a:buFont typeface="Arial" pitchFamily="34" charset="0"/>
              <a:buChar char="•"/>
            </a:pPr>
            <a:endParaRPr lang="de-DE" sz="1800" b="0" dirty="0"/>
          </a:p>
          <a:p>
            <a:pPr marL="361950" indent="-361950" algn="l">
              <a:spcBef>
                <a:spcPts val="600"/>
              </a:spcBef>
              <a:spcAft>
                <a:spcPts val="1200"/>
              </a:spcAft>
              <a:buClr>
                <a:schemeClr val="accent1"/>
              </a:buClr>
              <a:buFont typeface="Arial" pitchFamily="34" charset="0"/>
              <a:buChar char="•"/>
            </a:pPr>
            <a:endParaRPr lang="de-DE" sz="1800" b="0" dirty="0"/>
          </a:p>
        </p:txBody>
      </p:sp>
      <p:sp>
        <p:nvSpPr>
          <p:cNvPr id="8" name="Inhaltsplatzhalter 7"/>
          <p:cNvSpPr>
            <a:spLocks noGrp="1"/>
          </p:cNvSpPr>
          <p:nvPr>
            <p:ph idx="1"/>
          </p:nvPr>
        </p:nvSpPr>
        <p:spPr/>
        <p:txBody>
          <a:bodyPr/>
          <a:lstStyle/>
          <a:p>
            <a:pPr marL="0" indent="0">
              <a:buNone/>
            </a:pPr>
            <a:r>
              <a:rPr lang="de-DE" b="1" u="sng" dirty="0"/>
              <a:t>Weitere Belastungen:</a:t>
            </a:r>
          </a:p>
          <a:p>
            <a:r>
              <a:rPr lang="de-DE" dirty="0"/>
              <a:t>mehr Gleichbehandlung: einige wenige Kollegen genießen Vorzüge. Das Team sollte sich gegenseitig unterstützen und den Rücken freihalten (Abrechnung, Nebengeschäft) </a:t>
            </a:r>
          </a:p>
          <a:p>
            <a:r>
              <a:rPr lang="de-DE" dirty="0"/>
              <a:t>Rückenbelastung: hier wären Schreibtische, die höhenverstellbar sind, vorteilhaft (z.B. im stehen arbeiten) </a:t>
            </a:r>
          </a:p>
          <a:p>
            <a:r>
              <a:rPr lang="de-DE" dirty="0"/>
              <a:t>1. Oft schwankende Belastung zwischen Stress und Langeweile. 2. Ungleichmäßige Aufgabenverteilungen bzw. Kenntnisse der Mitarbeiter. Dadurch sind manche Mitarbeiter stark belastet und manche werden "mit durchgezogen". Genauer definieren, was sich die Mitarbeiter aneignen müssen um selbstständig zu arbeiten. </a:t>
            </a:r>
          </a:p>
          <a:p>
            <a:r>
              <a:rPr lang="de-DE" dirty="0"/>
              <a:t>Rückenschmerzen schlechte Stühle </a:t>
            </a:r>
          </a:p>
          <a:p>
            <a:r>
              <a:rPr lang="de-DE" dirty="0"/>
              <a:t>etwas Stress durch mangelnde / unzureichende EDV Kenntnisse! </a:t>
            </a:r>
          </a:p>
          <a:p>
            <a:r>
              <a:rPr lang="de-DE" dirty="0"/>
              <a:t>durch Anrufe / E-Mails oder Nachrichten muss ich meine Arbeit ständig unterbrechen </a:t>
            </a:r>
          </a:p>
          <a:p>
            <a:r>
              <a:rPr lang="de-DE" dirty="0"/>
              <a:t>Stressbedingte Schuppenflechte </a:t>
            </a:r>
          </a:p>
        </p:txBody>
      </p:sp>
      <p:sp>
        <p:nvSpPr>
          <p:cNvPr id="9" name="Rectangle 2"/>
          <p:cNvSpPr>
            <a:spLocks noChangeArrowheads="1"/>
          </p:cNvSpPr>
          <p:nvPr/>
        </p:nvSpPr>
        <p:spPr bwMode="auto">
          <a:xfrm>
            <a:off x="345375" y="56864"/>
            <a:ext cx="9366250"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10000"/>
              </a:lnSpc>
              <a:spcBef>
                <a:spcPct val="50000"/>
              </a:spcBef>
            </a:pPr>
            <a:r>
              <a:rPr lang="de-DE" sz="1400" dirty="0">
                <a:solidFill>
                  <a:schemeClr val="bg1"/>
                </a:solidFill>
              </a:rPr>
              <a:t>Büro = 18 TN ( Aushilfen, Auszubildende, Büro HES, Büro Nebengeschäft, </a:t>
            </a:r>
          </a:p>
          <a:p>
            <a:pPr algn="l">
              <a:lnSpc>
                <a:spcPct val="110000"/>
              </a:lnSpc>
              <a:spcBef>
                <a:spcPct val="50000"/>
              </a:spcBef>
            </a:pPr>
            <a:r>
              <a:rPr lang="de-DE" sz="1400" dirty="0">
                <a:solidFill>
                  <a:schemeClr val="bg1"/>
                </a:solidFill>
              </a:rPr>
              <a:t>Disposition, Verwaltung, Aus- und Weiterbildung, Betriebsleitung)</a:t>
            </a:r>
          </a:p>
        </p:txBody>
      </p:sp>
      <p:pic>
        <p:nvPicPr>
          <p:cNvPr id="4" name="Audio 3">
            <a:hlinkClick r:id="" action="ppaction://media"/>
            <a:extLst>
              <a:ext uri="{FF2B5EF4-FFF2-40B4-BE49-F238E27FC236}">
                <a16:creationId xmlns:a16="http://schemas.microsoft.com/office/drawing/2014/main" id="{0F7E276D-2659-412A-9C3C-74C22AB84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186333135"/>
      </p:ext>
    </p:extLst>
  </p:cSld>
  <p:clrMapOvr>
    <a:masterClrMapping/>
  </p:clrMapOvr>
  <mc:AlternateContent xmlns:mc="http://schemas.openxmlformats.org/markup-compatibility/2006" xmlns:p14="http://schemas.microsoft.com/office/powerpoint/2010/main">
    <mc:Choice Requires="p14">
      <p:transition p14:dur="10" advTm="415470"/>
    </mc:Choice>
    <mc:Fallback xmlns="">
      <p:transition advTm="41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5.9"/>
</p:tagLst>
</file>

<file path=ppt/theme/theme1.xml><?xml version="1.0" encoding="utf-8"?>
<a:theme xmlns:a="http://schemas.openxmlformats.org/drawingml/2006/main" name="Standarddesign">
  <a:themeElements>
    <a:clrScheme name="Standarddesign 2">
      <a:dk1>
        <a:srgbClr val="000000"/>
      </a:dk1>
      <a:lt1>
        <a:srgbClr val="FFFFFF"/>
      </a:lt1>
      <a:dk2>
        <a:srgbClr val="DE911B"/>
      </a:dk2>
      <a:lt2>
        <a:srgbClr val="969696"/>
      </a:lt2>
      <a:accent1>
        <a:srgbClr val="00925B"/>
      </a:accent1>
      <a:accent2>
        <a:srgbClr val="33A87C"/>
      </a:accent2>
      <a:accent3>
        <a:srgbClr val="FFFFFF"/>
      </a:accent3>
      <a:accent4>
        <a:srgbClr val="000000"/>
      </a:accent4>
      <a:accent5>
        <a:srgbClr val="AAC7B5"/>
      </a:accent5>
      <a:accent6>
        <a:srgbClr val="2D9870"/>
      </a:accent6>
      <a:hlink>
        <a:srgbClr val="000000"/>
      </a:hlink>
      <a:folHlink>
        <a:srgbClr val="99D3BD"/>
      </a:folHlink>
    </a:clrScheme>
    <a:fontScheme name="Standarddesign">
      <a:majorFont>
        <a:latin typeface="Arial"/>
        <a:ea typeface=""/>
        <a:cs typeface=""/>
      </a:majorFont>
      <a:minorFont>
        <a:latin typeface="Arial"/>
        <a:ea typeface=""/>
        <a:cs typeface=""/>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DE911B"/>
        </a:dk2>
        <a:lt2>
          <a:srgbClr val="969696"/>
        </a:lt2>
        <a:accent1>
          <a:srgbClr val="00925B"/>
        </a:accent1>
        <a:accent2>
          <a:srgbClr val="33A87C"/>
        </a:accent2>
        <a:accent3>
          <a:srgbClr val="FFFFFF"/>
        </a:accent3>
        <a:accent4>
          <a:srgbClr val="000000"/>
        </a:accent4>
        <a:accent5>
          <a:srgbClr val="AAC7B5"/>
        </a:accent5>
        <a:accent6>
          <a:srgbClr val="2D9870"/>
        </a:accent6>
        <a:hlink>
          <a:srgbClr val="66BE9D"/>
        </a:hlink>
        <a:folHlink>
          <a:srgbClr val="99D3BD"/>
        </a:folHlink>
      </a:clrScheme>
      <a:clrMap bg1="lt1" tx1="dk1" bg2="lt2" tx2="dk2" accent1="accent1" accent2="accent2" accent3="accent3" accent4="accent4" accent5="accent5" accent6="accent6" hlink="hlink" folHlink="folHlink"/>
    </a:extraClrScheme>
    <a:extraClrScheme>
      <a:clrScheme name="Standarddesign 1">
        <a:dk1>
          <a:srgbClr val="000000"/>
        </a:dk1>
        <a:lt1>
          <a:srgbClr val="FFFFFF"/>
        </a:lt1>
        <a:dk2>
          <a:srgbClr val="DE911B"/>
        </a:dk2>
        <a:lt2>
          <a:srgbClr val="969696"/>
        </a:lt2>
        <a:accent1>
          <a:srgbClr val="00925B"/>
        </a:accent1>
        <a:accent2>
          <a:srgbClr val="33A87C"/>
        </a:accent2>
        <a:accent3>
          <a:srgbClr val="FFFFFF"/>
        </a:accent3>
        <a:accent4>
          <a:srgbClr val="000000"/>
        </a:accent4>
        <a:accent5>
          <a:srgbClr val="AAC7B5"/>
        </a:accent5>
        <a:accent6>
          <a:srgbClr val="2D9870"/>
        </a:accent6>
        <a:hlink>
          <a:srgbClr val="66BE9D"/>
        </a:hlink>
        <a:folHlink>
          <a:srgbClr val="99D3BD"/>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DE911B"/>
        </a:dk2>
        <a:lt2>
          <a:srgbClr val="969696"/>
        </a:lt2>
        <a:accent1>
          <a:srgbClr val="00925B"/>
        </a:accent1>
        <a:accent2>
          <a:srgbClr val="33A87C"/>
        </a:accent2>
        <a:accent3>
          <a:srgbClr val="FFFFFF"/>
        </a:accent3>
        <a:accent4>
          <a:srgbClr val="000000"/>
        </a:accent4>
        <a:accent5>
          <a:srgbClr val="AAC7B5"/>
        </a:accent5>
        <a:accent6>
          <a:srgbClr val="2D9870"/>
        </a:accent6>
        <a:hlink>
          <a:srgbClr val="000000"/>
        </a:hlink>
        <a:folHlink>
          <a:srgbClr val="99D3B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DE911B"/>
    </a:dk2>
    <a:lt2>
      <a:srgbClr val="969696"/>
    </a:lt2>
    <a:accent1>
      <a:srgbClr val="00925B"/>
    </a:accent1>
    <a:accent2>
      <a:srgbClr val="33A87C"/>
    </a:accent2>
    <a:accent3>
      <a:srgbClr val="FFFFFF"/>
    </a:accent3>
    <a:accent4>
      <a:srgbClr val="000000"/>
    </a:accent4>
    <a:accent5>
      <a:srgbClr val="AAC7B5"/>
    </a:accent5>
    <a:accent6>
      <a:srgbClr val="2D9870"/>
    </a:accent6>
    <a:hlink>
      <a:srgbClr val="66BE9D"/>
    </a:hlink>
    <a:folHlink>
      <a:srgbClr val="99D3BD"/>
    </a:folHlink>
  </a:clrScheme>
</a:themeOverride>
</file>

<file path=docProps/app.xml><?xml version="1.0" encoding="utf-8"?>
<Properties xmlns="http://schemas.openxmlformats.org/officeDocument/2006/extended-properties" xmlns:vt="http://schemas.openxmlformats.org/officeDocument/2006/docPropsVTypes">
  <Template/>
  <TotalTime>0</TotalTime>
  <Words>1046</Words>
  <Application>Microsoft Office PowerPoint</Application>
  <PresentationFormat>A4-Papier (210 x 297 mm)</PresentationFormat>
  <Paragraphs>161</Paragraphs>
  <Slides>19</Slides>
  <Notes>5</Notes>
  <HiddenSlides>0</HiddenSlides>
  <MMClips>19</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19</vt:i4>
      </vt:variant>
    </vt:vector>
  </HeadingPairs>
  <TitlesOfParts>
    <vt:vector size="27" baseType="lpstr">
      <vt:lpstr>Arial Unicode MS</vt:lpstr>
      <vt:lpstr>Arial</vt:lpstr>
      <vt:lpstr>Arial Narrow</vt:lpstr>
      <vt:lpstr>Courier New</vt:lpstr>
      <vt:lpstr>Symbol</vt:lpstr>
      <vt:lpstr>Times New Roman</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BAD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Ergebnispräsentation KFZA</dc:title>
  <dc:creator>Rebecca Nagel</dc:creator>
  <cp:lastModifiedBy>Nagel Rebecca - Bonn</cp:lastModifiedBy>
  <cp:revision>1026</cp:revision>
  <cp:lastPrinted>2014-11-07T12:19:43Z</cp:lastPrinted>
  <dcterms:created xsi:type="dcterms:W3CDTF">2009-10-20T08:04:51Z</dcterms:created>
  <dcterms:modified xsi:type="dcterms:W3CDTF">2021-02-12T13:53:37Z</dcterms:modified>
</cp:coreProperties>
</file>